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Montserrat Bold" charset="1" panose="00000800000000000000"/>
      <p:regular r:id="rId40"/>
    </p:embeddedFont>
    <p:embeddedFont>
      <p:font typeface="Montserrat" charset="1" panose="00000500000000000000"/>
      <p:regular r:id="rId41"/>
    </p:embeddedFont>
    <p:embeddedFont>
      <p:font typeface="Public Sans" charset="1" panose="00000000000000000000"/>
      <p:regular r:id="rId42"/>
    </p:embeddedFont>
    <p:embeddedFont>
      <p:font typeface="Public Sans Bold" charset="1" panose="00000000000000000000"/>
      <p:regular r:id="rId43"/>
    </p:embeddedFont>
    <p:embeddedFont>
      <p:font typeface="Montserrat Ultra-Bold" charset="1" panose="00000900000000000000"/>
      <p:regular r:id="rId44"/>
    </p:embeddedFont>
    <p:embeddedFont>
      <p:font typeface="Public Sans Heavy" charset="1" panose="00000000000000000000"/>
      <p:regular r:id="rId45"/>
    </p:embeddedFont>
    <p:embeddedFont>
      <p:font typeface="Montserrat Bold Italics" charset="1" panose="00000800000000000000"/>
      <p:regular r:id="rId46"/>
    </p:embeddedFont>
    <p:embeddedFont>
      <p:font typeface="Montserrat Medium" charset="1" panose="00000600000000000000"/>
      <p:regular r:id="rId47"/>
    </p:embeddedFont>
    <p:embeddedFont>
      <p:font typeface="Montserrat Semi-Bold Italics" charset="1" panose="00000700000000000000"/>
      <p:regular r:id="rId48"/>
    </p:embeddedFont>
    <p:embeddedFont>
      <p:font typeface="TAN Headline"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7.png" Type="http://schemas.openxmlformats.org/officeDocument/2006/relationships/image"/><Relationship Id="rId3" Target="../media/image98.png" Type="http://schemas.openxmlformats.org/officeDocument/2006/relationships/image"/><Relationship Id="rId4" Target="../media/image99.svg" Type="http://schemas.openxmlformats.org/officeDocument/2006/relationships/image"/><Relationship Id="rId5" Target="../media/image10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101.png" Type="http://schemas.openxmlformats.org/officeDocument/2006/relationships/image"/><Relationship Id="rId7" Target="../media/image102.png" Type="http://schemas.openxmlformats.org/officeDocument/2006/relationships/image"/><Relationship Id="rId8" Target="../media/image10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png" Type="http://schemas.openxmlformats.org/officeDocument/2006/relationships/image"/><Relationship Id="rId3" Target="../media/image10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 Id="rId4" Target="../media/image108.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 Id="rId7" Target="../media/image109.png" Type="http://schemas.openxmlformats.org/officeDocument/2006/relationships/image"/><Relationship Id="rId8" Target="../media/image1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svg" Type="http://schemas.openxmlformats.org/officeDocument/2006/relationships/image"/><Relationship Id="rId4" Target="../media/image112.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 Id="rId7" Target="../media/image11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1.png" Type="http://schemas.openxmlformats.org/officeDocument/2006/relationships/image"/><Relationship Id="rId3" Target="../media/image92.svg" Type="http://schemas.openxmlformats.org/officeDocument/2006/relationships/image"/><Relationship Id="rId4" Target="../media/image114.png" Type="http://schemas.openxmlformats.org/officeDocument/2006/relationships/image"/><Relationship Id="rId5" Target="../media/image115.png" Type="http://schemas.openxmlformats.org/officeDocument/2006/relationships/image"/><Relationship Id="rId6" Target="../media/image11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9.png" Type="http://schemas.openxmlformats.org/officeDocument/2006/relationships/image"/><Relationship Id="rId7" Target="../media/image120.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2.jpeg" Type="http://schemas.openxmlformats.org/officeDocument/2006/relationships/image"/><Relationship Id="rId7" Target="../media/image12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4.jpeg" Type="http://schemas.openxmlformats.org/officeDocument/2006/relationships/image"/><Relationship Id="rId7" Target="../media/image125.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26.png" Type="http://schemas.openxmlformats.org/officeDocument/2006/relationships/image"/><Relationship Id="rId7" Target="../media/image127.jpeg" Type="http://schemas.openxmlformats.org/officeDocument/2006/relationships/image"/><Relationship Id="rId8" Target="../media/VAGVDoD9B58.mp4" Type="http://schemas.openxmlformats.org/officeDocument/2006/relationships/video"/><Relationship Id="rId9" Target="../media/VAGVDoD9B58.mp4" Type="http://schemas.microsoft.com/office/2007/relationships/media"/></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28.png" Type="http://schemas.openxmlformats.org/officeDocument/2006/relationships/image"/><Relationship Id="rId5" Target="../media/image129.svg" Type="http://schemas.openxmlformats.org/officeDocument/2006/relationships/image"/><Relationship Id="rId6" Target="../media/image130.png" Type="http://schemas.openxmlformats.org/officeDocument/2006/relationships/image"/><Relationship Id="rId7" Target="../media/image13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132.png" Type="http://schemas.openxmlformats.org/officeDocument/2006/relationships/image"/><Relationship Id="rId5" Target="../media/image133.svg" Type="http://schemas.openxmlformats.org/officeDocument/2006/relationships/image"/><Relationship Id="rId6" Target="../media/image134.png" Type="http://schemas.openxmlformats.org/officeDocument/2006/relationships/image"/><Relationship Id="rId7" Target="../media/image13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42.png" Type="http://schemas.openxmlformats.org/officeDocument/2006/relationships/image"/><Relationship Id="rId13" Target="../media/image43.svg" Type="http://schemas.openxmlformats.org/officeDocument/2006/relationships/image"/><Relationship Id="rId14" Target="../media/image44.png" Type="http://schemas.openxmlformats.org/officeDocument/2006/relationships/image"/><Relationship Id="rId15" Target="../media/image45.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11" Target="../media/image55.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58.png" Type="http://schemas.openxmlformats.org/officeDocument/2006/relationships/image"/><Relationship Id="rId15" Target="../media/image59.svg" Type="http://schemas.openxmlformats.org/officeDocument/2006/relationships/image"/><Relationship Id="rId16" Target="../media/image60.png" Type="http://schemas.openxmlformats.org/officeDocument/2006/relationships/image"/><Relationship Id="rId17" Target="../media/image61.svg" Type="http://schemas.openxmlformats.org/officeDocument/2006/relationships/image"/><Relationship Id="rId18" Target="../media/image62.png" Type="http://schemas.openxmlformats.org/officeDocument/2006/relationships/image"/><Relationship Id="rId19" Target="../media/image63.svg" Type="http://schemas.openxmlformats.org/officeDocument/2006/relationships/image"/><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3" id="3"/>
          <p:cNvSpPr/>
          <p:nvPr/>
        </p:nvSpPr>
        <p:spPr>
          <a:xfrm flipH="false" flipV="false" rot="0">
            <a:off x="0" y="6006557"/>
            <a:ext cx="18288000" cy="6906869"/>
          </a:xfrm>
          <a:custGeom>
            <a:avLst/>
            <a:gdLst/>
            <a:ahLst/>
            <a:cxnLst/>
            <a:rect r="r" b="b" t="t" l="l"/>
            <a:pathLst>
              <a:path h="6906869" w="18288000">
                <a:moveTo>
                  <a:pt x="0" y="0"/>
                </a:moveTo>
                <a:lnTo>
                  <a:pt x="18288000" y="0"/>
                </a:lnTo>
                <a:lnTo>
                  <a:pt x="18288000" y="6906869"/>
                </a:lnTo>
                <a:lnTo>
                  <a:pt x="0" y="69068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00709" y="6192093"/>
            <a:ext cx="5548722" cy="4280443"/>
          </a:xfrm>
          <a:custGeom>
            <a:avLst/>
            <a:gdLst/>
            <a:ahLst/>
            <a:cxnLst/>
            <a:rect r="r" b="b" t="t" l="l"/>
            <a:pathLst>
              <a:path h="4280443" w="5548722">
                <a:moveTo>
                  <a:pt x="0" y="0"/>
                </a:moveTo>
                <a:lnTo>
                  <a:pt x="5548723" y="0"/>
                </a:lnTo>
                <a:lnTo>
                  <a:pt x="5548723" y="4280443"/>
                </a:lnTo>
                <a:lnTo>
                  <a:pt x="0" y="4280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200709" y="3340591"/>
            <a:ext cx="13886581" cy="2625725"/>
          </a:xfrm>
          <a:prstGeom prst="rect">
            <a:avLst/>
          </a:prstGeom>
        </p:spPr>
        <p:txBody>
          <a:bodyPr anchor="t" rtlCol="false" tIns="0" lIns="0" bIns="0" rIns="0">
            <a:spAutoFit/>
          </a:bodyPr>
          <a:lstStyle/>
          <a:p>
            <a:pPr algn="ctr" marL="0" indent="0" lvl="0">
              <a:lnSpc>
                <a:spcPts val="7000"/>
              </a:lnSpc>
              <a:spcBef>
                <a:spcPct val="0"/>
              </a:spcBef>
            </a:pPr>
            <a:r>
              <a:rPr lang="en-US" b="true" sz="5000">
                <a:solidFill>
                  <a:srgbClr val="05066D"/>
                </a:solidFill>
                <a:latin typeface="Montserrat Bold"/>
                <a:ea typeface="Montserrat Bold"/>
                <a:cs typeface="Montserrat Bold"/>
                <a:sym typeface="Montserrat Bold"/>
              </a:rPr>
              <a:t>IMPROVING THE GENERALIZABILITY OF MULTI-CENTER AND MULTI-VENDOR CARDIAC MRI SEGMENTATION MODELS</a:t>
            </a:r>
          </a:p>
        </p:txBody>
      </p:sp>
      <p:sp>
        <p:nvSpPr>
          <p:cNvPr name="TextBox 6" id="6"/>
          <p:cNvSpPr txBox="true"/>
          <p:nvPr/>
        </p:nvSpPr>
        <p:spPr>
          <a:xfrm rot="0">
            <a:off x="11356464" y="7636415"/>
            <a:ext cx="5902836" cy="2160244"/>
          </a:xfrm>
          <a:prstGeom prst="rect">
            <a:avLst/>
          </a:prstGeom>
        </p:spPr>
        <p:txBody>
          <a:bodyPr anchor="t" rtlCol="false" tIns="0" lIns="0" bIns="0" rIns="0">
            <a:spAutoFit/>
          </a:bodyPr>
          <a:lstStyle/>
          <a:p>
            <a:pPr algn="r">
              <a:lnSpc>
                <a:spcPts val="4306"/>
              </a:lnSpc>
            </a:pPr>
            <a:r>
              <a:rPr lang="en-US" sz="3076">
                <a:solidFill>
                  <a:srgbClr val="FFFFFF"/>
                </a:solidFill>
                <a:latin typeface="Montserrat"/>
                <a:ea typeface="Montserrat"/>
                <a:cs typeface="Montserrat"/>
                <a:sym typeface="Montserrat"/>
              </a:rPr>
              <a:t>02 | A | Cyber </a:t>
            </a:r>
          </a:p>
          <a:p>
            <a:pPr algn="r">
              <a:lnSpc>
                <a:spcPts val="4306"/>
              </a:lnSpc>
            </a:pPr>
            <a:r>
              <a:rPr lang="en-US" sz="3076">
                <a:solidFill>
                  <a:srgbClr val="FFFFFF"/>
                </a:solidFill>
                <a:latin typeface="Montserrat"/>
                <a:ea typeface="Montserrat"/>
                <a:cs typeface="Montserrat"/>
                <a:sym typeface="Montserrat"/>
              </a:rPr>
              <a:t>202055633 이슬람 살리흐</a:t>
            </a:r>
          </a:p>
          <a:p>
            <a:pPr algn="r">
              <a:lnSpc>
                <a:spcPts val="4306"/>
              </a:lnSpc>
            </a:pPr>
            <a:r>
              <a:rPr lang="en-US" sz="3076">
                <a:solidFill>
                  <a:srgbClr val="FFFFFF"/>
                </a:solidFill>
                <a:latin typeface="Montserrat"/>
                <a:ea typeface="Montserrat"/>
                <a:cs typeface="Montserrat"/>
                <a:sym typeface="Montserrat"/>
              </a:rPr>
              <a:t>202155631 케네스 예라슬</a:t>
            </a:r>
          </a:p>
          <a:p>
            <a:pPr algn="r">
              <a:lnSpc>
                <a:spcPts val="4306"/>
              </a:lnSpc>
            </a:pPr>
            <a:r>
              <a:rPr lang="en-US" sz="3076">
                <a:solidFill>
                  <a:srgbClr val="FFFFFF"/>
                </a:solidFill>
                <a:latin typeface="Montserrat"/>
                <a:ea typeface="Montserrat"/>
                <a:cs typeface="Montserrat"/>
                <a:sym typeface="Montserrat"/>
              </a:rPr>
              <a:t>202155629 누가예바 알트나이</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grpSp>
        <p:nvGrpSpPr>
          <p:cNvPr name="Group 2" id="2"/>
          <p:cNvGrpSpPr/>
          <p:nvPr/>
        </p:nvGrpSpPr>
        <p:grpSpPr>
          <a:xfrm rot="0">
            <a:off x="2093641" y="4594485"/>
            <a:ext cx="262890" cy="292418"/>
            <a:chOff x="0" y="0"/>
            <a:chExt cx="350520" cy="389890"/>
          </a:xfrm>
        </p:grpSpPr>
        <p:sp>
          <p:nvSpPr>
            <p:cNvPr name="Freeform 3" id="3"/>
            <p:cNvSpPr/>
            <p:nvPr/>
          </p:nvSpPr>
          <p:spPr>
            <a:xfrm flipH="false" flipV="false" rot="0">
              <a:off x="46990" y="49530"/>
              <a:ext cx="254000" cy="290830"/>
            </a:xfrm>
            <a:custGeom>
              <a:avLst/>
              <a:gdLst/>
              <a:ahLst/>
              <a:cxnLst/>
              <a:rect r="r" b="b" t="t" l="l"/>
              <a:pathLst>
                <a:path h="290830" w="25400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name="Group 4" id="4"/>
          <p:cNvGrpSpPr/>
          <p:nvPr/>
        </p:nvGrpSpPr>
        <p:grpSpPr>
          <a:xfrm rot="0">
            <a:off x="2027919" y="4827848"/>
            <a:ext cx="237172" cy="154305"/>
            <a:chOff x="0" y="0"/>
            <a:chExt cx="316230" cy="205740"/>
          </a:xfrm>
        </p:grpSpPr>
        <p:sp>
          <p:nvSpPr>
            <p:cNvPr name="Freeform 5" id="5"/>
            <p:cNvSpPr/>
            <p:nvPr/>
          </p:nvSpPr>
          <p:spPr>
            <a:xfrm flipH="false" flipV="false" rot="0">
              <a:off x="49530" y="45720"/>
              <a:ext cx="220980" cy="109220"/>
            </a:xfrm>
            <a:custGeom>
              <a:avLst/>
              <a:gdLst/>
              <a:ahLst/>
              <a:cxnLst/>
              <a:rect r="r" b="b" t="t" l="l"/>
              <a:pathLst>
                <a:path h="109220" w="22098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name="Group 6" id="6"/>
          <p:cNvGrpSpPr/>
          <p:nvPr/>
        </p:nvGrpSpPr>
        <p:grpSpPr>
          <a:xfrm rot="0">
            <a:off x="2303191" y="4619250"/>
            <a:ext cx="185738" cy="234315"/>
            <a:chOff x="0" y="0"/>
            <a:chExt cx="247650" cy="312420"/>
          </a:xfrm>
        </p:grpSpPr>
        <p:sp>
          <p:nvSpPr>
            <p:cNvPr name="Freeform 7" id="7"/>
            <p:cNvSpPr/>
            <p:nvPr/>
          </p:nvSpPr>
          <p:spPr>
            <a:xfrm flipH="false" flipV="false" rot="0">
              <a:off x="46990" y="48260"/>
              <a:ext cx="151130" cy="214630"/>
            </a:xfrm>
            <a:custGeom>
              <a:avLst/>
              <a:gdLst/>
              <a:ahLst/>
              <a:cxnLst/>
              <a:rect r="r" b="b" t="t" l="l"/>
              <a:pathLst>
                <a:path h="214630" w="1511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name="Group 8" id="8"/>
          <p:cNvGrpSpPr/>
          <p:nvPr/>
        </p:nvGrpSpPr>
        <p:grpSpPr>
          <a:xfrm rot="0">
            <a:off x="4721589" y="4608773"/>
            <a:ext cx="311468" cy="234315"/>
            <a:chOff x="0" y="0"/>
            <a:chExt cx="415290" cy="312420"/>
          </a:xfrm>
        </p:grpSpPr>
        <p:sp>
          <p:nvSpPr>
            <p:cNvPr name="Freeform 9" id="9"/>
            <p:cNvSpPr/>
            <p:nvPr/>
          </p:nvSpPr>
          <p:spPr>
            <a:xfrm flipH="false" flipV="false" rot="0">
              <a:off x="46990" y="48260"/>
              <a:ext cx="317500" cy="214630"/>
            </a:xfrm>
            <a:custGeom>
              <a:avLst/>
              <a:gdLst/>
              <a:ahLst/>
              <a:cxnLst/>
              <a:rect r="r" b="b" t="t" l="l"/>
              <a:pathLst>
                <a:path h="214630" w="31750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name="Group 10" id="10"/>
          <p:cNvGrpSpPr/>
          <p:nvPr/>
        </p:nvGrpSpPr>
        <p:grpSpPr>
          <a:xfrm rot="0">
            <a:off x="4635864" y="4474470"/>
            <a:ext cx="192405" cy="278130"/>
            <a:chOff x="0" y="0"/>
            <a:chExt cx="256540" cy="370840"/>
          </a:xfrm>
        </p:grpSpPr>
        <p:sp>
          <p:nvSpPr>
            <p:cNvPr name="Freeform 11" id="11"/>
            <p:cNvSpPr/>
            <p:nvPr/>
          </p:nvSpPr>
          <p:spPr>
            <a:xfrm flipH="false" flipV="false" rot="0">
              <a:off x="46990" y="49530"/>
              <a:ext cx="163830" cy="273050"/>
            </a:xfrm>
            <a:custGeom>
              <a:avLst/>
              <a:gdLst/>
              <a:ahLst/>
              <a:cxnLst/>
              <a:rect r="r" b="b" t="t" l="l"/>
              <a:pathLst>
                <a:path h="273050" w="16383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name="Group 12" id="12"/>
          <p:cNvGrpSpPr/>
          <p:nvPr/>
        </p:nvGrpSpPr>
        <p:grpSpPr>
          <a:xfrm rot="0">
            <a:off x="4754926" y="4806893"/>
            <a:ext cx="302895" cy="175260"/>
            <a:chOff x="0" y="0"/>
            <a:chExt cx="403860" cy="233680"/>
          </a:xfrm>
        </p:grpSpPr>
        <p:sp>
          <p:nvSpPr>
            <p:cNvPr name="Freeform 13" id="13"/>
            <p:cNvSpPr/>
            <p:nvPr/>
          </p:nvSpPr>
          <p:spPr>
            <a:xfrm flipH="false" flipV="false" rot="0">
              <a:off x="48260" y="49530"/>
              <a:ext cx="306070" cy="135890"/>
            </a:xfrm>
            <a:custGeom>
              <a:avLst/>
              <a:gdLst/>
              <a:ahLst/>
              <a:cxnLst/>
              <a:rect r="r" b="b" t="t" l="l"/>
              <a:pathLst>
                <a:path h="135890" w="30607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grpSp>
        <p:nvGrpSpPr>
          <p:cNvPr name="Group 14" id="14"/>
          <p:cNvGrpSpPr/>
          <p:nvPr/>
        </p:nvGrpSpPr>
        <p:grpSpPr>
          <a:xfrm rot="0">
            <a:off x="12293854" y="3076101"/>
            <a:ext cx="262890" cy="292418"/>
            <a:chOff x="0" y="0"/>
            <a:chExt cx="350520" cy="389890"/>
          </a:xfrm>
        </p:grpSpPr>
        <p:sp>
          <p:nvSpPr>
            <p:cNvPr name="Freeform 15" id="15"/>
            <p:cNvSpPr/>
            <p:nvPr/>
          </p:nvSpPr>
          <p:spPr>
            <a:xfrm flipH="false" flipV="false" rot="0">
              <a:off x="46990" y="49530"/>
              <a:ext cx="254000" cy="290830"/>
            </a:xfrm>
            <a:custGeom>
              <a:avLst/>
              <a:gdLst/>
              <a:ahLst/>
              <a:cxnLst/>
              <a:rect r="r" b="b" t="t" l="l"/>
              <a:pathLst>
                <a:path h="290830" w="25400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name="Group 16" id="16"/>
          <p:cNvGrpSpPr/>
          <p:nvPr/>
        </p:nvGrpSpPr>
        <p:grpSpPr>
          <a:xfrm rot="0">
            <a:off x="12228132" y="3309463"/>
            <a:ext cx="237172" cy="154305"/>
            <a:chOff x="0" y="0"/>
            <a:chExt cx="316230" cy="205740"/>
          </a:xfrm>
        </p:grpSpPr>
        <p:sp>
          <p:nvSpPr>
            <p:cNvPr name="Freeform 17" id="17"/>
            <p:cNvSpPr/>
            <p:nvPr/>
          </p:nvSpPr>
          <p:spPr>
            <a:xfrm flipH="false" flipV="false" rot="0">
              <a:off x="49530" y="45720"/>
              <a:ext cx="220980" cy="109220"/>
            </a:xfrm>
            <a:custGeom>
              <a:avLst/>
              <a:gdLst/>
              <a:ahLst/>
              <a:cxnLst/>
              <a:rect r="r" b="b" t="t" l="l"/>
              <a:pathLst>
                <a:path h="109220" w="22098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name="Group 18" id="18"/>
          <p:cNvGrpSpPr/>
          <p:nvPr/>
        </p:nvGrpSpPr>
        <p:grpSpPr>
          <a:xfrm rot="0">
            <a:off x="12503404" y="3100866"/>
            <a:ext cx="185738" cy="234315"/>
            <a:chOff x="0" y="0"/>
            <a:chExt cx="247650" cy="312420"/>
          </a:xfrm>
        </p:grpSpPr>
        <p:sp>
          <p:nvSpPr>
            <p:cNvPr name="Freeform 19" id="19"/>
            <p:cNvSpPr/>
            <p:nvPr/>
          </p:nvSpPr>
          <p:spPr>
            <a:xfrm flipH="false" flipV="false" rot="0">
              <a:off x="46990" y="48260"/>
              <a:ext cx="151130" cy="214630"/>
            </a:xfrm>
            <a:custGeom>
              <a:avLst/>
              <a:gdLst/>
              <a:ahLst/>
              <a:cxnLst/>
              <a:rect r="r" b="b" t="t" l="l"/>
              <a:pathLst>
                <a:path h="214630" w="1511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name="Group 20" id="20"/>
          <p:cNvGrpSpPr/>
          <p:nvPr/>
        </p:nvGrpSpPr>
        <p:grpSpPr>
          <a:xfrm rot="0">
            <a:off x="15096263" y="3187543"/>
            <a:ext cx="311468" cy="234315"/>
            <a:chOff x="0" y="0"/>
            <a:chExt cx="415290" cy="312420"/>
          </a:xfrm>
        </p:grpSpPr>
        <p:sp>
          <p:nvSpPr>
            <p:cNvPr name="Freeform 21" id="21"/>
            <p:cNvSpPr/>
            <p:nvPr/>
          </p:nvSpPr>
          <p:spPr>
            <a:xfrm flipH="false" flipV="false" rot="0">
              <a:off x="46990" y="48260"/>
              <a:ext cx="317500" cy="214630"/>
            </a:xfrm>
            <a:custGeom>
              <a:avLst/>
              <a:gdLst/>
              <a:ahLst/>
              <a:cxnLst/>
              <a:rect r="r" b="b" t="t" l="l"/>
              <a:pathLst>
                <a:path h="214630" w="31750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name="Group 22" id="22"/>
          <p:cNvGrpSpPr/>
          <p:nvPr/>
        </p:nvGrpSpPr>
        <p:grpSpPr>
          <a:xfrm rot="0">
            <a:off x="15010538" y="3053241"/>
            <a:ext cx="192405" cy="278130"/>
            <a:chOff x="0" y="0"/>
            <a:chExt cx="256540" cy="370840"/>
          </a:xfrm>
        </p:grpSpPr>
        <p:sp>
          <p:nvSpPr>
            <p:cNvPr name="Freeform 23" id="23"/>
            <p:cNvSpPr/>
            <p:nvPr/>
          </p:nvSpPr>
          <p:spPr>
            <a:xfrm flipH="false" flipV="false" rot="0">
              <a:off x="46990" y="49530"/>
              <a:ext cx="163830" cy="273050"/>
            </a:xfrm>
            <a:custGeom>
              <a:avLst/>
              <a:gdLst/>
              <a:ahLst/>
              <a:cxnLst/>
              <a:rect r="r" b="b" t="t" l="l"/>
              <a:pathLst>
                <a:path h="273050" w="16383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name="Group 24" id="24"/>
          <p:cNvGrpSpPr/>
          <p:nvPr/>
        </p:nvGrpSpPr>
        <p:grpSpPr>
          <a:xfrm rot="0">
            <a:off x="15129600" y="3385663"/>
            <a:ext cx="302895" cy="175260"/>
            <a:chOff x="0" y="0"/>
            <a:chExt cx="403860" cy="233680"/>
          </a:xfrm>
        </p:grpSpPr>
        <p:sp>
          <p:nvSpPr>
            <p:cNvPr name="Freeform 25" id="25"/>
            <p:cNvSpPr/>
            <p:nvPr/>
          </p:nvSpPr>
          <p:spPr>
            <a:xfrm flipH="false" flipV="false" rot="0">
              <a:off x="48260" y="49530"/>
              <a:ext cx="306070" cy="135890"/>
            </a:xfrm>
            <a:custGeom>
              <a:avLst/>
              <a:gdLst/>
              <a:ahLst/>
              <a:cxnLst/>
              <a:rect r="r" b="b" t="t" l="l"/>
              <a:pathLst>
                <a:path h="135890" w="30607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grpSp>
        <p:nvGrpSpPr>
          <p:cNvPr name="Group 26" id="26"/>
          <p:cNvGrpSpPr/>
          <p:nvPr/>
        </p:nvGrpSpPr>
        <p:grpSpPr>
          <a:xfrm rot="0">
            <a:off x="13562348" y="5987367"/>
            <a:ext cx="262890" cy="292418"/>
            <a:chOff x="0" y="0"/>
            <a:chExt cx="350520" cy="389890"/>
          </a:xfrm>
        </p:grpSpPr>
        <p:sp>
          <p:nvSpPr>
            <p:cNvPr name="Freeform 27" id="27"/>
            <p:cNvSpPr/>
            <p:nvPr/>
          </p:nvSpPr>
          <p:spPr>
            <a:xfrm flipH="false" flipV="false" rot="0">
              <a:off x="46990" y="49530"/>
              <a:ext cx="254000" cy="290830"/>
            </a:xfrm>
            <a:custGeom>
              <a:avLst/>
              <a:gdLst/>
              <a:ahLst/>
              <a:cxnLst/>
              <a:rect r="r" b="b" t="t" l="l"/>
              <a:pathLst>
                <a:path h="290830" w="254000">
                  <a:moveTo>
                    <a:pt x="160020" y="269240"/>
                  </a:moveTo>
                  <a:cubicBezTo>
                    <a:pt x="0" y="46990"/>
                    <a:pt x="3810" y="38100"/>
                    <a:pt x="7620" y="29210"/>
                  </a:cubicBezTo>
                  <a:cubicBezTo>
                    <a:pt x="12700" y="20320"/>
                    <a:pt x="20320" y="10160"/>
                    <a:pt x="30480" y="6350"/>
                  </a:cubicBezTo>
                  <a:cubicBezTo>
                    <a:pt x="43180" y="1270"/>
                    <a:pt x="66040" y="1270"/>
                    <a:pt x="77470" y="7620"/>
                  </a:cubicBezTo>
                  <a:cubicBezTo>
                    <a:pt x="87630" y="11430"/>
                    <a:pt x="95250" y="21590"/>
                    <a:pt x="99060" y="30480"/>
                  </a:cubicBezTo>
                  <a:cubicBezTo>
                    <a:pt x="102870" y="40640"/>
                    <a:pt x="104140" y="53340"/>
                    <a:pt x="101600" y="62230"/>
                  </a:cubicBezTo>
                  <a:cubicBezTo>
                    <a:pt x="99060" y="72390"/>
                    <a:pt x="93980" y="83820"/>
                    <a:pt x="85090" y="90170"/>
                  </a:cubicBezTo>
                  <a:cubicBezTo>
                    <a:pt x="73660" y="97790"/>
                    <a:pt x="52070" y="102870"/>
                    <a:pt x="39370" y="99060"/>
                  </a:cubicBezTo>
                  <a:cubicBezTo>
                    <a:pt x="25400" y="95250"/>
                    <a:pt x="10160" y="77470"/>
                    <a:pt x="5080" y="66040"/>
                  </a:cubicBezTo>
                  <a:cubicBezTo>
                    <a:pt x="1270" y="55880"/>
                    <a:pt x="2540" y="43180"/>
                    <a:pt x="6350" y="34290"/>
                  </a:cubicBezTo>
                  <a:cubicBezTo>
                    <a:pt x="8890" y="24130"/>
                    <a:pt x="17780" y="13970"/>
                    <a:pt x="25400" y="8890"/>
                  </a:cubicBezTo>
                  <a:cubicBezTo>
                    <a:pt x="34290" y="3810"/>
                    <a:pt x="46990" y="0"/>
                    <a:pt x="57150" y="1270"/>
                  </a:cubicBezTo>
                  <a:cubicBezTo>
                    <a:pt x="67310" y="1270"/>
                    <a:pt x="74930" y="3810"/>
                    <a:pt x="86360" y="13970"/>
                  </a:cubicBezTo>
                  <a:cubicBezTo>
                    <a:pt x="120650" y="39370"/>
                    <a:pt x="222250" y="168910"/>
                    <a:pt x="242570" y="208280"/>
                  </a:cubicBezTo>
                  <a:cubicBezTo>
                    <a:pt x="250190" y="223520"/>
                    <a:pt x="254000" y="231140"/>
                    <a:pt x="251460" y="243840"/>
                  </a:cubicBezTo>
                  <a:cubicBezTo>
                    <a:pt x="250190" y="256540"/>
                    <a:pt x="237490" y="275590"/>
                    <a:pt x="226060" y="283210"/>
                  </a:cubicBezTo>
                  <a:cubicBezTo>
                    <a:pt x="215900" y="289560"/>
                    <a:pt x="201930" y="290830"/>
                    <a:pt x="190500" y="288290"/>
                  </a:cubicBezTo>
                  <a:cubicBezTo>
                    <a:pt x="179070" y="285750"/>
                    <a:pt x="160020" y="269240"/>
                    <a:pt x="160020" y="269240"/>
                  </a:cubicBezTo>
                </a:path>
              </a:pathLst>
            </a:custGeom>
            <a:solidFill>
              <a:srgbClr val="94AAB8"/>
            </a:solidFill>
            <a:ln cap="sq">
              <a:noFill/>
              <a:prstDash val="solid"/>
              <a:miter/>
            </a:ln>
          </p:spPr>
        </p:sp>
      </p:grpSp>
      <p:grpSp>
        <p:nvGrpSpPr>
          <p:cNvPr name="Group 28" id="28"/>
          <p:cNvGrpSpPr/>
          <p:nvPr/>
        </p:nvGrpSpPr>
        <p:grpSpPr>
          <a:xfrm rot="0">
            <a:off x="13496625" y="6220729"/>
            <a:ext cx="237172" cy="154305"/>
            <a:chOff x="0" y="0"/>
            <a:chExt cx="316230" cy="205740"/>
          </a:xfrm>
        </p:grpSpPr>
        <p:sp>
          <p:nvSpPr>
            <p:cNvPr name="Freeform 29" id="29"/>
            <p:cNvSpPr/>
            <p:nvPr/>
          </p:nvSpPr>
          <p:spPr>
            <a:xfrm flipH="false" flipV="false" rot="0">
              <a:off x="49530" y="45720"/>
              <a:ext cx="220980" cy="109220"/>
            </a:xfrm>
            <a:custGeom>
              <a:avLst/>
              <a:gdLst/>
              <a:ahLst/>
              <a:cxnLst/>
              <a:rect r="r" b="b" t="t" l="l"/>
              <a:pathLst>
                <a:path h="109220" w="220980">
                  <a:moveTo>
                    <a:pt x="166370" y="107950"/>
                  </a:moveTo>
                  <a:cubicBezTo>
                    <a:pt x="6350" y="87630"/>
                    <a:pt x="0" y="68580"/>
                    <a:pt x="1270" y="53340"/>
                  </a:cubicBezTo>
                  <a:cubicBezTo>
                    <a:pt x="1270" y="39370"/>
                    <a:pt x="15240" y="20320"/>
                    <a:pt x="26670" y="11430"/>
                  </a:cubicBezTo>
                  <a:cubicBezTo>
                    <a:pt x="35560" y="5080"/>
                    <a:pt x="48260" y="3810"/>
                    <a:pt x="58420" y="5080"/>
                  </a:cubicBezTo>
                  <a:cubicBezTo>
                    <a:pt x="68580" y="6350"/>
                    <a:pt x="81280" y="10160"/>
                    <a:pt x="88900" y="19050"/>
                  </a:cubicBezTo>
                  <a:cubicBezTo>
                    <a:pt x="97790" y="29210"/>
                    <a:pt x="105410" y="52070"/>
                    <a:pt x="104140" y="64770"/>
                  </a:cubicBezTo>
                  <a:cubicBezTo>
                    <a:pt x="102870" y="76200"/>
                    <a:pt x="96520" y="87630"/>
                    <a:pt x="88900" y="93980"/>
                  </a:cubicBezTo>
                  <a:cubicBezTo>
                    <a:pt x="81280" y="101600"/>
                    <a:pt x="69850" y="107950"/>
                    <a:pt x="58420" y="107950"/>
                  </a:cubicBezTo>
                  <a:cubicBezTo>
                    <a:pt x="45720" y="109220"/>
                    <a:pt x="22860" y="101600"/>
                    <a:pt x="12700" y="90170"/>
                  </a:cubicBezTo>
                  <a:cubicBezTo>
                    <a:pt x="3810" y="80010"/>
                    <a:pt x="0" y="55880"/>
                    <a:pt x="2540" y="43180"/>
                  </a:cubicBezTo>
                  <a:cubicBezTo>
                    <a:pt x="5080" y="31750"/>
                    <a:pt x="12700" y="21590"/>
                    <a:pt x="21590" y="15240"/>
                  </a:cubicBezTo>
                  <a:cubicBezTo>
                    <a:pt x="30480" y="8890"/>
                    <a:pt x="39370" y="6350"/>
                    <a:pt x="53340" y="5080"/>
                  </a:cubicBezTo>
                  <a:cubicBezTo>
                    <a:pt x="78740" y="0"/>
                    <a:pt x="139700" y="0"/>
                    <a:pt x="166370" y="5080"/>
                  </a:cubicBezTo>
                  <a:cubicBezTo>
                    <a:pt x="181610" y="7620"/>
                    <a:pt x="193040" y="8890"/>
                    <a:pt x="200660" y="17780"/>
                  </a:cubicBezTo>
                  <a:cubicBezTo>
                    <a:pt x="210820" y="29210"/>
                    <a:pt x="220980" y="59690"/>
                    <a:pt x="214630" y="74930"/>
                  </a:cubicBezTo>
                  <a:cubicBezTo>
                    <a:pt x="209550" y="90170"/>
                    <a:pt x="166370" y="107950"/>
                    <a:pt x="166370" y="107950"/>
                  </a:cubicBezTo>
                </a:path>
              </a:pathLst>
            </a:custGeom>
            <a:solidFill>
              <a:srgbClr val="94AAB8"/>
            </a:solidFill>
            <a:ln cap="sq">
              <a:noFill/>
              <a:prstDash val="solid"/>
              <a:miter/>
            </a:ln>
          </p:spPr>
        </p:sp>
      </p:grpSp>
      <p:grpSp>
        <p:nvGrpSpPr>
          <p:cNvPr name="Group 30" id="30"/>
          <p:cNvGrpSpPr/>
          <p:nvPr/>
        </p:nvGrpSpPr>
        <p:grpSpPr>
          <a:xfrm rot="0">
            <a:off x="13771898" y="6012132"/>
            <a:ext cx="185738" cy="234315"/>
            <a:chOff x="0" y="0"/>
            <a:chExt cx="247650" cy="312420"/>
          </a:xfrm>
        </p:grpSpPr>
        <p:sp>
          <p:nvSpPr>
            <p:cNvPr name="Freeform 31" id="31"/>
            <p:cNvSpPr/>
            <p:nvPr/>
          </p:nvSpPr>
          <p:spPr>
            <a:xfrm flipH="false" flipV="false" rot="0">
              <a:off x="46990" y="48260"/>
              <a:ext cx="151130" cy="214630"/>
            </a:xfrm>
            <a:custGeom>
              <a:avLst/>
              <a:gdLst/>
              <a:ahLst/>
              <a:cxnLst/>
              <a:rect r="r" b="b" t="t" l="l"/>
              <a:pathLst>
                <a:path h="214630" w="151130">
                  <a:moveTo>
                    <a:pt x="5080" y="140970"/>
                  </a:moveTo>
                  <a:cubicBezTo>
                    <a:pt x="83820" y="0"/>
                    <a:pt x="95250" y="1270"/>
                    <a:pt x="105410" y="2540"/>
                  </a:cubicBezTo>
                  <a:cubicBezTo>
                    <a:pt x="115570" y="3810"/>
                    <a:pt x="128270" y="8890"/>
                    <a:pt x="134620" y="16510"/>
                  </a:cubicBezTo>
                  <a:cubicBezTo>
                    <a:pt x="143510" y="26670"/>
                    <a:pt x="151130" y="49530"/>
                    <a:pt x="148590" y="63500"/>
                  </a:cubicBezTo>
                  <a:cubicBezTo>
                    <a:pt x="147320" y="73660"/>
                    <a:pt x="142240" y="85090"/>
                    <a:pt x="133350" y="91440"/>
                  </a:cubicBezTo>
                  <a:cubicBezTo>
                    <a:pt x="121920" y="100330"/>
                    <a:pt x="99060" y="106680"/>
                    <a:pt x="86360" y="102870"/>
                  </a:cubicBezTo>
                  <a:cubicBezTo>
                    <a:pt x="72390" y="100330"/>
                    <a:pt x="55880" y="83820"/>
                    <a:pt x="49530" y="71120"/>
                  </a:cubicBezTo>
                  <a:cubicBezTo>
                    <a:pt x="45720" y="60960"/>
                    <a:pt x="45720" y="48260"/>
                    <a:pt x="49530" y="38100"/>
                  </a:cubicBezTo>
                  <a:cubicBezTo>
                    <a:pt x="52070" y="27940"/>
                    <a:pt x="58420" y="16510"/>
                    <a:pt x="68580" y="11430"/>
                  </a:cubicBezTo>
                  <a:cubicBezTo>
                    <a:pt x="80010" y="3810"/>
                    <a:pt x="102870" y="1270"/>
                    <a:pt x="116840" y="5080"/>
                  </a:cubicBezTo>
                  <a:cubicBezTo>
                    <a:pt x="127000" y="7620"/>
                    <a:pt x="135890" y="16510"/>
                    <a:pt x="142240" y="25400"/>
                  </a:cubicBezTo>
                  <a:cubicBezTo>
                    <a:pt x="147320" y="34290"/>
                    <a:pt x="151130" y="43180"/>
                    <a:pt x="149860" y="57150"/>
                  </a:cubicBezTo>
                  <a:cubicBezTo>
                    <a:pt x="147320" y="85090"/>
                    <a:pt x="119380" y="156210"/>
                    <a:pt x="100330" y="181610"/>
                  </a:cubicBezTo>
                  <a:cubicBezTo>
                    <a:pt x="88900" y="196850"/>
                    <a:pt x="76200" y="208280"/>
                    <a:pt x="63500" y="212090"/>
                  </a:cubicBezTo>
                  <a:cubicBezTo>
                    <a:pt x="52070" y="214630"/>
                    <a:pt x="36830" y="212090"/>
                    <a:pt x="26670" y="205740"/>
                  </a:cubicBezTo>
                  <a:cubicBezTo>
                    <a:pt x="17780" y="200660"/>
                    <a:pt x="7620" y="187960"/>
                    <a:pt x="3810" y="177800"/>
                  </a:cubicBezTo>
                  <a:cubicBezTo>
                    <a:pt x="0" y="166370"/>
                    <a:pt x="5080" y="140970"/>
                    <a:pt x="5080" y="140970"/>
                  </a:cubicBezTo>
                </a:path>
              </a:pathLst>
            </a:custGeom>
            <a:solidFill>
              <a:srgbClr val="94AAB8"/>
            </a:solidFill>
            <a:ln cap="sq">
              <a:noFill/>
              <a:prstDash val="solid"/>
              <a:miter/>
            </a:ln>
          </p:spPr>
        </p:sp>
      </p:grpSp>
      <p:grpSp>
        <p:nvGrpSpPr>
          <p:cNvPr name="Group 32" id="32"/>
          <p:cNvGrpSpPr/>
          <p:nvPr/>
        </p:nvGrpSpPr>
        <p:grpSpPr>
          <a:xfrm rot="0">
            <a:off x="16319099" y="6070765"/>
            <a:ext cx="311468" cy="234315"/>
            <a:chOff x="0" y="0"/>
            <a:chExt cx="415290" cy="312420"/>
          </a:xfrm>
        </p:grpSpPr>
        <p:sp>
          <p:nvSpPr>
            <p:cNvPr name="Freeform 33" id="33"/>
            <p:cNvSpPr/>
            <p:nvPr/>
          </p:nvSpPr>
          <p:spPr>
            <a:xfrm flipH="false" flipV="false" rot="0">
              <a:off x="46990" y="48260"/>
              <a:ext cx="317500" cy="214630"/>
            </a:xfrm>
            <a:custGeom>
              <a:avLst/>
              <a:gdLst/>
              <a:ahLst/>
              <a:cxnLst/>
              <a:rect r="r" b="b" t="t" l="l"/>
              <a:pathLst>
                <a:path h="214630" w="317500">
                  <a:moveTo>
                    <a:pt x="26670" y="119380"/>
                  </a:moveTo>
                  <a:cubicBezTo>
                    <a:pt x="278130" y="0"/>
                    <a:pt x="285750" y="3810"/>
                    <a:pt x="294640" y="10160"/>
                  </a:cubicBezTo>
                  <a:cubicBezTo>
                    <a:pt x="304800" y="17780"/>
                    <a:pt x="314960" y="36830"/>
                    <a:pt x="316230" y="49530"/>
                  </a:cubicBezTo>
                  <a:cubicBezTo>
                    <a:pt x="317500" y="59690"/>
                    <a:pt x="312420" y="71120"/>
                    <a:pt x="307340" y="78740"/>
                  </a:cubicBezTo>
                  <a:cubicBezTo>
                    <a:pt x="300990" y="87630"/>
                    <a:pt x="290830" y="93980"/>
                    <a:pt x="281940" y="96520"/>
                  </a:cubicBezTo>
                  <a:cubicBezTo>
                    <a:pt x="271780" y="100330"/>
                    <a:pt x="260350" y="99060"/>
                    <a:pt x="250190" y="96520"/>
                  </a:cubicBezTo>
                  <a:cubicBezTo>
                    <a:pt x="241300" y="92710"/>
                    <a:pt x="231140" y="85090"/>
                    <a:pt x="226060" y="76200"/>
                  </a:cubicBezTo>
                  <a:cubicBezTo>
                    <a:pt x="220980" y="64770"/>
                    <a:pt x="218440" y="43180"/>
                    <a:pt x="223520" y="30480"/>
                  </a:cubicBezTo>
                  <a:cubicBezTo>
                    <a:pt x="226060" y="21590"/>
                    <a:pt x="234950" y="12700"/>
                    <a:pt x="243840" y="7620"/>
                  </a:cubicBezTo>
                  <a:cubicBezTo>
                    <a:pt x="252730" y="3810"/>
                    <a:pt x="264160" y="0"/>
                    <a:pt x="274320" y="2540"/>
                  </a:cubicBezTo>
                  <a:cubicBezTo>
                    <a:pt x="287020" y="5080"/>
                    <a:pt x="304800" y="17780"/>
                    <a:pt x="311150" y="29210"/>
                  </a:cubicBezTo>
                  <a:cubicBezTo>
                    <a:pt x="316230" y="38100"/>
                    <a:pt x="317500" y="50800"/>
                    <a:pt x="314960" y="59690"/>
                  </a:cubicBezTo>
                  <a:cubicBezTo>
                    <a:pt x="313690" y="69850"/>
                    <a:pt x="309880" y="76200"/>
                    <a:pt x="299720" y="86360"/>
                  </a:cubicBezTo>
                  <a:cubicBezTo>
                    <a:pt x="269240" y="116840"/>
                    <a:pt x="116840" y="194310"/>
                    <a:pt x="73660" y="207010"/>
                  </a:cubicBezTo>
                  <a:cubicBezTo>
                    <a:pt x="57150" y="212090"/>
                    <a:pt x="49530" y="214630"/>
                    <a:pt x="38100" y="212090"/>
                  </a:cubicBezTo>
                  <a:cubicBezTo>
                    <a:pt x="27940" y="209550"/>
                    <a:pt x="15240" y="201930"/>
                    <a:pt x="8890" y="191770"/>
                  </a:cubicBezTo>
                  <a:cubicBezTo>
                    <a:pt x="2540" y="180340"/>
                    <a:pt x="0" y="157480"/>
                    <a:pt x="3810" y="146050"/>
                  </a:cubicBezTo>
                  <a:cubicBezTo>
                    <a:pt x="6350" y="134620"/>
                    <a:pt x="26670" y="119380"/>
                    <a:pt x="26670" y="119380"/>
                  </a:cubicBezTo>
                </a:path>
              </a:pathLst>
            </a:custGeom>
            <a:solidFill>
              <a:srgbClr val="94AAB8"/>
            </a:solidFill>
            <a:ln cap="sq">
              <a:noFill/>
              <a:prstDash val="solid"/>
              <a:miter/>
            </a:ln>
          </p:spPr>
        </p:sp>
      </p:grpSp>
      <p:grpSp>
        <p:nvGrpSpPr>
          <p:cNvPr name="Group 34" id="34"/>
          <p:cNvGrpSpPr/>
          <p:nvPr/>
        </p:nvGrpSpPr>
        <p:grpSpPr>
          <a:xfrm rot="0">
            <a:off x="16233374" y="5936462"/>
            <a:ext cx="192405" cy="278130"/>
            <a:chOff x="0" y="0"/>
            <a:chExt cx="256540" cy="370840"/>
          </a:xfrm>
        </p:grpSpPr>
        <p:sp>
          <p:nvSpPr>
            <p:cNvPr name="Freeform 35" id="35"/>
            <p:cNvSpPr/>
            <p:nvPr/>
          </p:nvSpPr>
          <p:spPr>
            <a:xfrm flipH="false" flipV="false" rot="0">
              <a:off x="46990" y="49530"/>
              <a:ext cx="163830" cy="273050"/>
            </a:xfrm>
            <a:custGeom>
              <a:avLst/>
              <a:gdLst/>
              <a:ahLst/>
              <a:cxnLst/>
              <a:rect r="r" b="b" t="t" l="l"/>
              <a:pathLst>
                <a:path h="273050" w="163830">
                  <a:moveTo>
                    <a:pt x="3810" y="204470"/>
                  </a:moveTo>
                  <a:cubicBezTo>
                    <a:pt x="74930" y="11430"/>
                    <a:pt x="82550" y="6350"/>
                    <a:pt x="92710" y="3810"/>
                  </a:cubicBezTo>
                  <a:cubicBezTo>
                    <a:pt x="101600" y="0"/>
                    <a:pt x="114300" y="0"/>
                    <a:pt x="124460" y="3810"/>
                  </a:cubicBezTo>
                  <a:cubicBezTo>
                    <a:pt x="133350" y="6350"/>
                    <a:pt x="143510" y="13970"/>
                    <a:pt x="149860" y="22860"/>
                  </a:cubicBezTo>
                  <a:cubicBezTo>
                    <a:pt x="154940" y="31750"/>
                    <a:pt x="160020" y="43180"/>
                    <a:pt x="158750" y="53340"/>
                  </a:cubicBezTo>
                  <a:cubicBezTo>
                    <a:pt x="156210" y="66040"/>
                    <a:pt x="146050" y="86360"/>
                    <a:pt x="134620" y="93980"/>
                  </a:cubicBezTo>
                  <a:cubicBezTo>
                    <a:pt x="121920" y="101600"/>
                    <a:pt x="99060" y="101600"/>
                    <a:pt x="87630" y="96520"/>
                  </a:cubicBezTo>
                  <a:cubicBezTo>
                    <a:pt x="77470" y="92710"/>
                    <a:pt x="68580" y="83820"/>
                    <a:pt x="63500" y="74930"/>
                  </a:cubicBezTo>
                  <a:cubicBezTo>
                    <a:pt x="59690" y="66040"/>
                    <a:pt x="57150" y="53340"/>
                    <a:pt x="58420" y="43180"/>
                  </a:cubicBezTo>
                  <a:cubicBezTo>
                    <a:pt x="59690" y="33020"/>
                    <a:pt x="66040" y="21590"/>
                    <a:pt x="73660" y="15240"/>
                  </a:cubicBezTo>
                  <a:cubicBezTo>
                    <a:pt x="81280" y="7620"/>
                    <a:pt x="92710" y="2540"/>
                    <a:pt x="102870" y="1270"/>
                  </a:cubicBezTo>
                  <a:cubicBezTo>
                    <a:pt x="113030" y="0"/>
                    <a:pt x="125730" y="1270"/>
                    <a:pt x="134620" y="7620"/>
                  </a:cubicBezTo>
                  <a:cubicBezTo>
                    <a:pt x="144780" y="15240"/>
                    <a:pt x="156210" y="29210"/>
                    <a:pt x="158750" y="48260"/>
                  </a:cubicBezTo>
                  <a:cubicBezTo>
                    <a:pt x="163830" y="87630"/>
                    <a:pt x="118110" y="201930"/>
                    <a:pt x="100330" y="236220"/>
                  </a:cubicBezTo>
                  <a:cubicBezTo>
                    <a:pt x="92710" y="251460"/>
                    <a:pt x="87630" y="259080"/>
                    <a:pt x="77470" y="264160"/>
                  </a:cubicBezTo>
                  <a:cubicBezTo>
                    <a:pt x="67310" y="269240"/>
                    <a:pt x="53340" y="273050"/>
                    <a:pt x="41910" y="270510"/>
                  </a:cubicBezTo>
                  <a:cubicBezTo>
                    <a:pt x="29210" y="266700"/>
                    <a:pt x="11430" y="252730"/>
                    <a:pt x="5080" y="240030"/>
                  </a:cubicBezTo>
                  <a:cubicBezTo>
                    <a:pt x="0" y="229870"/>
                    <a:pt x="3810" y="204470"/>
                    <a:pt x="3810" y="204470"/>
                  </a:cubicBezTo>
                </a:path>
              </a:pathLst>
            </a:custGeom>
            <a:solidFill>
              <a:srgbClr val="94AAB8"/>
            </a:solidFill>
            <a:ln cap="sq">
              <a:noFill/>
              <a:prstDash val="solid"/>
              <a:miter/>
            </a:ln>
          </p:spPr>
        </p:sp>
      </p:grpSp>
      <p:grpSp>
        <p:nvGrpSpPr>
          <p:cNvPr name="Group 36" id="36"/>
          <p:cNvGrpSpPr/>
          <p:nvPr/>
        </p:nvGrpSpPr>
        <p:grpSpPr>
          <a:xfrm rot="0">
            <a:off x="16352436" y="6268885"/>
            <a:ext cx="302895" cy="175260"/>
            <a:chOff x="0" y="0"/>
            <a:chExt cx="403860" cy="233680"/>
          </a:xfrm>
        </p:grpSpPr>
        <p:sp>
          <p:nvSpPr>
            <p:cNvPr name="Freeform 37" id="37"/>
            <p:cNvSpPr/>
            <p:nvPr/>
          </p:nvSpPr>
          <p:spPr>
            <a:xfrm flipH="false" flipV="false" rot="0">
              <a:off x="48260" y="49530"/>
              <a:ext cx="306070" cy="135890"/>
            </a:xfrm>
            <a:custGeom>
              <a:avLst/>
              <a:gdLst/>
              <a:ahLst/>
              <a:cxnLst/>
              <a:rect r="r" b="b" t="t" l="l"/>
              <a:pathLst>
                <a:path h="135890" w="306070">
                  <a:moveTo>
                    <a:pt x="66040" y="1270"/>
                  </a:moveTo>
                  <a:cubicBezTo>
                    <a:pt x="302260" y="57150"/>
                    <a:pt x="304800" y="76200"/>
                    <a:pt x="304800" y="88900"/>
                  </a:cubicBezTo>
                  <a:cubicBezTo>
                    <a:pt x="303530" y="100330"/>
                    <a:pt x="297180" y="110490"/>
                    <a:pt x="290830" y="118110"/>
                  </a:cubicBezTo>
                  <a:cubicBezTo>
                    <a:pt x="283210" y="125730"/>
                    <a:pt x="271780" y="130810"/>
                    <a:pt x="261620" y="133350"/>
                  </a:cubicBezTo>
                  <a:cubicBezTo>
                    <a:pt x="251460" y="134620"/>
                    <a:pt x="238760" y="133350"/>
                    <a:pt x="229870" y="127000"/>
                  </a:cubicBezTo>
                  <a:cubicBezTo>
                    <a:pt x="218440" y="120650"/>
                    <a:pt x="205740" y="100330"/>
                    <a:pt x="203200" y="87630"/>
                  </a:cubicBezTo>
                  <a:cubicBezTo>
                    <a:pt x="201930" y="77470"/>
                    <a:pt x="205740" y="64770"/>
                    <a:pt x="210820" y="55880"/>
                  </a:cubicBezTo>
                  <a:cubicBezTo>
                    <a:pt x="215900" y="48260"/>
                    <a:pt x="226060" y="39370"/>
                    <a:pt x="236220" y="35560"/>
                  </a:cubicBezTo>
                  <a:cubicBezTo>
                    <a:pt x="248920" y="31750"/>
                    <a:pt x="271780" y="34290"/>
                    <a:pt x="283210" y="41910"/>
                  </a:cubicBezTo>
                  <a:cubicBezTo>
                    <a:pt x="292100" y="46990"/>
                    <a:pt x="299720" y="57150"/>
                    <a:pt x="302260" y="67310"/>
                  </a:cubicBezTo>
                  <a:cubicBezTo>
                    <a:pt x="306070" y="77470"/>
                    <a:pt x="304800" y="90170"/>
                    <a:pt x="302260" y="99060"/>
                  </a:cubicBezTo>
                  <a:cubicBezTo>
                    <a:pt x="298450" y="109220"/>
                    <a:pt x="290830" y="119380"/>
                    <a:pt x="281940" y="125730"/>
                  </a:cubicBezTo>
                  <a:cubicBezTo>
                    <a:pt x="273050" y="130810"/>
                    <a:pt x="266700" y="132080"/>
                    <a:pt x="251460" y="133350"/>
                  </a:cubicBezTo>
                  <a:cubicBezTo>
                    <a:pt x="212090" y="135890"/>
                    <a:pt x="77470" y="115570"/>
                    <a:pt x="39370" y="100330"/>
                  </a:cubicBezTo>
                  <a:cubicBezTo>
                    <a:pt x="24130" y="93980"/>
                    <a:pt x="16510" y="87630"/>
                    <a:pt x="10160" y="78740"/>
                  </a:cubicBezTo>
                  <a:cubicBezTo>
                    <a:pt x="3810" y="69850"/>
                    <a:pt x="0" y="54610"/>
                    <a:pt x="2540" y="43180"/>
                  </a:cubicBezTo>
                  <a:cubicBezTo>
                    <a:pt x="5080" y="30480"/>
                    <a:pt x="19050" y="11430"/>
                    <a:pt x="30480" y="5080"/>
                  </a:cubicBezTo>
                  <a:cubicBezTo>
                    <a:pt x="40640" y="0"/>
                    <a:pt x="66040" y="1270"/>
                    <a:pt x="66040" y="1270"/>
                  </a:cubicBezTo>
                </a:path>
              </a:pathLst>
            </a:custGeom>
            <a:solidFill>
              <a:srgbClr val="94AAB8"/>
            </a:solidFill>
            <a:ln cap="sq">
              <a:noFill/>
              <a:prstDash val="solid"/>
              <a:miter/>
            </a:ln>
          </p:spPr>
        </p:sp>
      </p:grpSp>
      <p:sp>
        <p:nvSpPr>
          <p:cNvPr name="Freeform 38" id="38"/>
          <p:cNvSpPr/>
          <p:nvPr/>
        </p:nvSpPr>
        <p:spPr>
          <a:xfrm flipH="false" flipV="false" rot="4870983">
            <a:off x="-283800" y="-317827"/>
            <a:ext cx="3684767" cy="3981184"/>
          </a:xfrm>
          <a:custGeom>
            <a:avLst/>
            <a:gdLst/>
            <a:ahLst/>
            <a:cxnLst/>
            <a:rect r="r" b="b" t="t" l="l"/>
            <a:pathLst>
              <a:path h="3981184" w="3684767">
                <a:moveTo>
                  <a:pt x="0" y="0"/>
                </a:moveTo>
                <a:lnTo>
                  <a:pt x="3684767" y="0"/>
                </a:lnTo>
                <a:lnTo>
                  <a:pt x="3684767" y="3981184"/>
                </a:lnTo>
                <a:lnTo>
                  <a:pt x="0" y="3981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9" id="39"/>
          <p:cNvSpPr txBox="true"/>
          <p:nvPr/>
        </p:nvSpPr>
        <p:spPr>
          <a:xfrm rot="0">
            <a:off x="10911103" y="3897079"/>
            <a:ext cx="5803660" cy="789305"/>
          </a:xfrm>
          <a:prstGeom prst="rect">
            <a:avLst/>
          </a:prstGeom>
        </p:spPr>
        <p:txBody>
          <a:bodyPr anchor="t" rtlCol="false" tIns="0" lIns="0" bIns="0" rIns="0">
            <a:spAutoFit/>
          </a:bodyPr>
          <a:lstStyle/>
          <a:p>
            <a:pPr algn="ctr">
              <a:lnSpc>
                <a:spcPts val="3220"/>
              </a:lnSpc>
            </a:pPr>
            <a:r>
              <a:rPr lang="en-US" sz="2300">
                <a:solidFill>
                  <a:srgbClr val="3B365F"/>
                </a:solidFill>
                <a:latin typeface="Montserrat"/>
                <a:ea typeface="Montserrat"/>
                <a:cs typeface="Montserrat"/>
                <a:sym typeface="Montserrat"/>
              </a:rPr>
              <a:t>Adjusts data to meet model’s input shape requirements.</a:t>
            </a:r>
          </a:p>
        </p:txBody>
      </p:sp>
      <p:sp>
        <p:nvSpPr>
          <p:cNvPr name="TextBox 40" id="40"/>
          <p:cNvSpPr txBox="true"/>
          <p:nvPr/>
        </p:nvSpPr>
        <p:spPr>
          <a:xfrm rot="0">
            <a:off x="11181513" y="3326719"/>
            <a:ext cx="5262840"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1.Transposition</a:t>
            </a:r>
          </a:p>
        </p:txBody>
      </p:sp>
      <p:sp>
        <p:nvSpPr>
          <p:cNvPr name="TextBox 41" id="41"/>
          <p:cNvSpPr txBox="true"/>
          <p:nvPr/>
        </p:nvSpPr>
        <p:spPr>
          <a:xfrm rot="0">
            <a:off x="12763853" y="6846630"/>
            <a:ext cx="4680983" cy="1189355"/>
          </a:xfrm>
          <a:prstGeom prst="rect">
            <a:avLst/>
          </a:prstGeom>
        </p:spPr>
        <p:txBody>
          <a:bodyPr anchor="t" rtlCol="false" tIns="0" lIns="0" bIns="0" rIns="0">
            <a:spAutoFit/>
          </a:bodyPr>
          <a:lstStyle/>
          <a:p>
            <a:pPr algn="ctr">
              <a:lnSpc>
                <a:spcPts val="3220"/>
              </a:lnSpc>
            </a:pPr>
            <a:r>
              <a:rPr lang="en-US" sz="2300">
                <a:solidFill>
                  <a:srgbClr val="3B365F"/>
                </a:solidFill>
                <a:latin typeface="Montserrat"/>
                <a:ea typeface="Montserrat"/>
                <a:cs typeface="Montserrat"/>
                <a:sym typeface="Montserrat"/>
              </a:rPr>
              <a:t>Rescales images to a consistent target resolution, enhancing feature learning.</a:t>
            </a:r>
          </a:p>
        </p:txBody>
      </p:sp>
      <p:sp>
        <p:nvSpPr>
          <p:cNvPr name="TextBox 42" id="42"/>
          <p:cNvSpPr txBox="true"/>
          <p:nvPr/>
        </p:nvSpPr>
        <p:spPr>
          <a:xfrm rot="0">
            <a:off x="12973309" y="6238171"/>
            <a:ext cx="4076534"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2.Voxel Spacing</a:t>
            </a:r>
          </a:p>
        </p:txBody>
      </p:sp>
      <p:sp>
        <p:nvSpPr>
          <p:cNvPr name="TextBox 43" id="43"/>
          <p:cNvSpPr txBox="true"/>
          <p:nvPr/>
        </p:nvSpPr>
        <p:spPr>
          <a:xfrm rot="0">
            <a:off x="1260620" y="5403176"/>
            <a:ext cx="4495447" cy="1589405"/>
          </a:xfrm>
          <a:prstGeom prst="rect">
            <a:avLst/>
          </a:prstGeom>
        </p:spPr>
        <p:txBody>
          <a:bodyPr anchor="t" rtlCol="false" tIns="0" lIns="0" bIns="0" rIns="0">
            <a:spAutoFit/>
          </a:bodyPr>
          <a:lstStyle/>
          <a:p>
            <a:pPr algn="ctr">
              <a:lnSpc>
                <a:spcPts val="3220"/>
              </a:lnSpc>
            </a:pPr>
            <a:r>
              <a:rPr lang="en-US" sz="2300">
                <a:solidFill>
                  <a:srgbClr val="3B365F"/>
                </a:solidFill>
                <a:latin typeface="Montserrat"/>
                <a:ea typeface="Montserrat"/>
                <a:cs typeface="Montserrat"/>
                <a:sym typeface="Montserrat"/>
              </a:rPr>
              <a:t>Focuses on regions of interest (ROI), covering ~80% of the original volume and tailored to patient-specific data.</a:t>
            </a:r>
          </a:p>
        </p:txBody>
      </p:sp>
      <p:sp>
        <p:nvSpPr>
          <p:cNvPr name="TextBox 44" id="44"/>
          <p:cNvSpPr txBox="true"/>
          <p:nvPr/>
        </p:nvSpPr>
        <p:spPr>
          <a:xfrm rot="0">
            <a:off x="1470077" y="4817071"/>
            <a:ext cx="4076534"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3.Cropping</a:t>
            </a:r>
          </a:p>
        </p:txBody>
      </p:sp>
      <p:sp>
        <p:nvSpPr>
          <p:cNvPr name="TextBox 45" id="45"/>
          <p:cNvSpPr txBox="true"/>
          <p:nvPr/>
        </p:nvSpPr>
        <p:spPr>
          <a:xfrm rot="0">
            <a:off x="1744119" y="1152051"/>
            <a:ext cx="14799761" cy="137731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Data Preprocessing</a:t>
            </a:r>
          </a:p>
          <a:p>
            <a:pPr algn="ctr">
              <a:lnSpc>
                <a:spcPts val="3220"/>
              </a:lnSpc>
            </a:pPr>
            <a:r>
              <a:rPr lang="en-US" sz="2300" b="true">
                <a:solidFill>
                  <a:srgbClr val="05066D"/>
                </a:solidFill>
                <a:latin typeface="Montserrat Bold"/>
                <a:ea typeface="Montserrat Bold"/>
                <a:cs typeface="Montserrat Bold"/>
                <a:sym typeface="Montserrat Bold"/>
              </a:rPr>
              <a:t>to enhance data quality and standardization for accurate deep learning-based segmentation</a:t>
            </a:r>
          </a:p>
        </p:txBody>
      </p:sp>
      <p:sp>
        <p:nvSpPr>
          <p:cNvPr name="Freeform 46" id="46"/>
          <p:cNvSpPr/>
          <p:nvPr/>
        </p:nvSpPr>
        <p:spPr>
          <a:xfrm flipH="false" flipV="false" rot="0">
            <a:off x="6278791" y="4973892"/>
            <a:ext cx="5264092" cy="5382507"/>
          </a:xfrm>
          <a:custGeom>
            <a:avLst/>
            <a:gdLst/>
            <a:ahLst/>
            <a:cxnLst/>
            <a:rect r="r" b="b" t="t" l="l"/>
            <a:pathLst>
              <a:path h="5382507" w="5264092">
                <a:moveTo>
                  <a:pt x="0" y="0"/>
                </a:moveTo>
                <a:lnTo>
                  <a:pt x="5264092" y="0"/>
                </a:lnTo>
                <a:lnTo>
                  <a:pt x="5264092" y="5382507"/>
                </a:lnTo>
                <a:lnTo>
                  <a:pt x="0" y="53825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grpSp>
        <p:nvGrpSpPr>
          <p:cNvPr name="Group 2" id="2"/>
          <p:cNvGrpSpPr/>
          <p:nvPr/>
        </p:nvGrpSpPr>
        <p:grpSpPr>
          <a:xfrm rot="0">
            <a:off x="6364498" y="4793046"/>
            <a:ext cx="5559004" cy="700908"/>
            <a:chOff x="0" y="0"/>
            <a:chExt cx="795582" cy="100311"/>
          </a:xfrm>
        </p:grpSpPr>
        <p:sp>
          <p:nvSpPr>
            <p:cNvPr name="Freeform 3" id="3"/>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4" id="4"/>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b="true" sz="2693" spc="263">
                  <a:solidFill>
                    <a:srgbClr val="05066D"/>
                  </a:solidFill>
                  <a:latin typeface="Montserrat Medium"/>
                  <a:ea typeface="Montserrat Medium"/>
                  <a:cs typeface="Montserrat Medium"/>
                  <a:sym typeface="Montserrat Medium"/>
                </a:rPr>
                <a:t>Data Preprocessing</a:t>
              </a:r>
            </a:p>
          </p:txBody>
        </p:sp>
      </p:grpSp>
      <p:sp>
        <p:nvSpPr>
          <p:cNvPr name="Freeform 5" id="5"/>
          <p:cNvSpPr/>
          <p:nvPr/>
        </p:nvSpPr>
        <p:spPr>
          <a:xfrm flipH="false" flipV="false" rot="0">
            <a:off x="2231733" y="5062328"/>
            <a:ext cx="4132765" cy="162343"/>
          </a:xfrm>
          <a:custGeom>
            <a:avLst/>
            <a:gdLst/>
            <a:ahLst/>
            <a:cxnLst/>
            <a:rect r="r" b="b" t="t" l="l"/>
            <a:pathLst>
              <a:path h="162343" w="4132765">
                <a:moveTo>
                  <a:pt x="0" y="0"/>
                </a:moveTo>
                <a:lnTo>
                  <a:pt x="4132765" y="0"/>
                </a:lnTo>
                <a:lnTo>
                  <a:pt x="4132765" y="162344"/>
                </a:lnTo>
                <a:lnTo>
                  <a:pt x="0" y="162344"/>
                </a:lnTo>
                <a:lnTo>
                  <a:pt x="0" y="0"/>
                </a:lnTo>
                <a:close/>
              </a:path>
            </a:pathLst>
          </a:custGeom>
          <a:blipFill>
            <a:blip r:embed="rId2"/>
            <a:stretch>
              <a:fillRect l="0" t="-636615" r="-193020" b="0"/>
            </a:stretch>
          </a:blipFill>
        </p:spPr>
      </p:sp>
      <p:sp>
        <p:nvSpPr>
          <p:cNvPr name="Freeform 6" id="6"/>
          <p:cNvSpPr/>
          <p:nvPr/>
        </p:nvSpPr>
        <p:spPr>
          <a:xfrm flipH="false" flipV="false" rot="-5400000">
            <a:off x="165351" y="3077118"/>
            <a:ext cx="4132765" cy="162343"/>
          </a:xfrm>
          <a:custGeom>
            <a:avLst/>
            <a:gdLst/>
            <a:ahLst/>
            <a:cxnLst/>
            <a:rect r="r" b="b" t="t" l="l"/>
            <a:pathLst>
              <a:path h="162343" w="4132765">
                <a:moveTo>
                  <a:pt x="0" y="0"/>
                </a:moveTo>
                <a:lnTo>
                  <a:pt x="4132765" y="0"/>
                </a:lnTo>
                <a:lnTo>
                  <a:pt x="4132765" y="162343"/>
                </a:lnTo>
                <a:lnTo>
                  <a:pt x="0" y="162343"/>
                </a:lnTo>
                <a:lnTo>
                  <a:pt x="0" y="0"/>
                </a:lnTo>
                <a:close/>
              </a:path>
            </a:pathLst>
          </a:custGeom>
          <a:blipFill>
            <a:blip r:embed="rId2"/>
            <a:stretch>
              <a:fillRect l="0" t="-636615" r="-193020" b="0"/>
            </a:stretch>
          </a:blipFill>
        </p:spPr>
      </p:sp>
      <p:sp>
        <p:nvSpPr>
          <p:cNvPr name="Freeform 7" id="7"/>
          <p:cNvSpPr/>
          <p:nvPr/>
        </p:nvSpPr>
        <p:spPr>
          <a:xfrm flipH="false" flipV="false" rot="0">
            <a:off x="0" y="0"/>
            <a:ext cx="18288000" cy="4661597"/>
          </a:xfrm>
          <a:custGeom>
            <a:avLst/>
            <a:gdLst/>
            <a:ahLst/>
            <a:cxnLst/>
            <a:rect r="r" b="b" t="t" l="l"/>
            <a:pathLst>
              <a:path h="4661597" w="18288000">
                <a:moveTo>
                  <a:pt x="0" y="0"/>
                </a:moveTo>
                <a:lnTo>
                  <a:pt x="18288000" y="0"/>
                </a:lnTo>
                <a:lnTo>
                  <a:pt x="18288000" y="4661597"/>
                </a:lnTo>
                <a:lnTo>
                  <a:pt x="0" y="4661597"/>
                </a:lnTo>
                <a:lnTo>
                  <a:pt x="0" y="0"/>
                </a:lnTo>
                <a:close/>
              </a:path>
            </a:pathLst>
          </a:custGeom>
          <a:blipFill>
            <a:blip r:embed="rId3"/>
            <a:stretch>
              <a:fillRect l="-28" t="-900" r="0" b="-2110"/>
            </a:stretch>
          </a:blipFill>
        </p:spPr>
      </p:sp>
      <p:sp>
        <p:nvSpPr>
          <p:cNvPr name="Freeform 8" id="8"/>
          <p:cNvSpPr/>
          <p:nvPr/>
        </p:nvSpPr>
        <p:spPr>
          <a:xfrm flipH="false" flipV="false" rot="0">
            <a:off x="11923502" y="5059095"/>
            <a:ext cx="4132765" cy="162343"/>
          </a:xfrm>
          <a:custGeom>
            <a:avLst/>
            <a:gdLst/>
            <a:ahLst/>
            <a:cxnLst/>
            <a:rect r="r" b="b" t="t" l="l"/>
            <a:pathLst>
              <a:path h="162343" w="4132765">
                <a:moveTo>
                  <a:pt x="0" y="0"/>
                </a:moveTo>
                <a:lnTo>
                  <a:pt x="4132765" y="0"/>
                </a:lnTo>
                <a:lnTo>
                  <a:pt x="4132765" y="162343"/>
                </a:lnTo>
                <a:lnTo>
                  <a:pt x="0" y="162343"/>
                </a:lnTo>
                <a:lnTo>
                  <a:pt x="0" y="0"/>
                </a:lnTo>
                <a:close/>
              </a:path>
            </a:pathLst>
          </a:custGeom>
          <a:blipFill>
            <a:blip r:embed="rId2"/>
            <a:stretch>
              <a:fillRect l="0" t="-636615" r="-193020" b="0"/>
            </a:stretch>
          </a:blipFill>
        </p:spPr>
      </p:sp>
      <p:sp>
        <p:nvSpPr>
          <p:cNvPr name="Freeform 9" id="9"/>
          <p:cNvSpPr/>
          <p:nvPr/>
        </p:nvSpPr>
        <p:spPr>
          <a:xfrm flipH="false" flipV="false" rot="-5400000">
            <a:off x="14071056" y="7044306"/>
            <a:ext cx="4132765" cy="162343"/>
          </a:xfrm>
          <a:custGeom>
            <a:avLst/>
            <a:gdLst/>
            <a:ahLst/>
            <a:cxnLst/>
            <a:rect r="r" b="b" t="t" l="l"/>
            <a:pathLst>
              <a:path h="162343" w="4132765">
                <a:moveTo>
                  <a:pt x="0" y="0"/>
                </a:moveTo>
                <a:lnTo>
                  <a:pt x="4132765" y="0"/>
                </a:lnTo>
                <a:lnTo>
                  <a:pt x="4132765" y="162343"/>
                </a:lnTo>
                <a:lnTo>
                  <a:pt x="0" y="162343"/>
                </a:lnTo>
                <a:lnTo>
                  <a:pt x="0" y="0"/>
                </a:lnTo>
                <a:close/>
              </a:path>
            </a:pathLst>
          </a:custGeom>
          <a:blipFill>
            <a:blip r:embed="rId2"/>
            <a:stretch>
              <a:fillRect l="0" t="-636615" r="-193020" b="0"/>
            </a:stretch>
          </a:blipFill>
        </p:spPr>
      </p:sp>
      <p:sp>
        <p:nvSpPr>
          <p:cNvPr name="Freeform 10" id="10"/>
          <p:cNvSpPr/>
          <p:nvPr/>
        </p:nvSpPr>
        <p:spPr>
          <a:xfrm flipH="false" flipV="false" rot="0">
            <a:off x="0" y="5618936"/>
            <a:ext cx="18288000" cy="4668064"/>
          </a:xfrm>
          <a:custGeom>
            <a:avLst/>
            <a:gdLst/>
            <a:ahLst/>
            <a:cxnLst/>
            <a:rect r="r" b="b" t="t" l="l"/>
            <a:pathLst>
              <a:path h="4668064" w="18288000">
                <a:moveTo>
                  <a:pt x="0" y="0"/>
                </a:moveTo>
                <a:lnTo>
                  <a:pt x="18288000" y="0"/>
                </a:lnTo>
                <a:lnTo>
                  <a:pt x="18288000" y="4668064"/>
                </a:lnTo>
                <a:lnTo>
                  <a:pt x="0" y="4668064"/>
                </a:lnTo>
                <a:lnTo>
                  <a:pt x="0" y="0"/>
                </a:lnTo>
                <a:close/>
              </a:path>
            </a:pathLst>
          </a:custGeom>
          <a:blipFill>
            <a:blip r:embed="rId4"/>
            <a:stretch>
              <a:fillRect l="-283" t="-1263" r="0" b="-3340"/>
            </a:stretch>
          </a:blipFill>
        </p:spPr>
      </p:sp>
      <p:grpSp>
        <p:nvGrpSpPr>
          <p:cNvPr name="Group 11" id="11"/>
          <p:cNvGrpSpPr/>
          <p:nvPr/>
        </p:nvGrpSpPr>
        <p:grpSpPr>
          <a:xfrm rot="0">
            <a:off x="1678746" y="4925492"/>
            <a:ext cx="1105975" cy="436016"/>
            <a:chOff x="0" y="0"/>
            <a:chExt cx="158283" cy="62401"/>
          </a:xfrm>
        </p:grpSpPr>
        <p:sp>
          <p:nvSpPr>
            <p:cNvPr name="Freeform 12" id="12"/>
            <p:cNvSpPr/>
            <p:nvPr/>
          </p:nvSpPr>
          <p:spPr>
            <a:xfrm flipH="false" flipV="false" rot="0">
              <a:off x="0" y="0"/>
              <a:ext cx="158283" cy="62401"/>
            </a:xfrm>
            <a:custGeom>
              <a:avLst/>
              <a:gdLst/>
              <a:ahLst/>
              <a:cxnLst/>
              <a:rect r="r" b="b" t="t" l="l"/>
              <a:pathLst>
                <a:path h="62401" w="158283">
                  <a:moveTo>
                    <a:pt x="31200" y="0"/>
                  </a:moveTo>
                  <a:lnTo>
                    <a:pt x="127082" y="0"/>
                  </a:lnTo>
                  <a:cubicBezTo>
                    <a:pt x="135357" y="0"/>
                    <a:pt x="143293" y="3287"/>
                    <a:pt x="149144" y="9138"/>
                  </a:cubicBezTo>
                  <a:cubicBezTo>
                    <a:pt x="154995" y="14990"/>
                    <a:pt x="158283" y="22926"/>
                    <a:pt x="158283" y="31200"/>
                  </a:cubicBezTo>
                  <a:lnTo>
                    <a:pt x="158283" y="31200"/>
                  </a:lnTo>
                  <a:cubicBezTo>
                    <a:pt x="158283" y="48432"/>
                    <a:pt x="144314" y="62401"/>
                    <a:pt x="127082" y="62401"/>
                  </a:cubicBezTo>
                  <a:lnTo>
                    <a:pt x="31200" y="62401"/>
                  </a:lnTo>
                  <a:cubicBezTo>
                    <a:pt x="13969" y="62401"/>
                    <a:pt x="0" y="48432"/>
                    <a:pt x="0" y="31200"/>
                  </a:cubicBezTo>
                  <a:lnTo>
                    <a:pt x="0" y="31200"/>
                  </a:lnTo>
                  <a:cubicBezTo>
                    <a:pt x="0" y="13969"/>
                    <a:pt x="13969" y="0"/>
                    <a:pt x="31200" y="0"/>
                  </a:cubicBezTo>
                  <a:close/>
                </a:path>
              </a:pathLst>
            </a:custGeom>
            <a:solidFill>
              <a:srgbClr val="B0C5FF"/>
            </a:solidFill>
            <a:ln cap="sq">
              <a:noFill/>
              <a:prstDash val="solid"/>
              <a:miter/>
            </a:ln>
          </p:spPr>
        </p:sp>
        <p:sp>
          <p:nvSpPr>
            <p:cNvPr name="TextBox 13" id="13"/>
            <p:cNvSpPr txBox="true"/>
            <p:nvPr/>
          </p:nvSpPr>
          <p:spPr>
            <a:xfrm>
              <a:off x="0" y="-28575"/>
              <a:ext cx="158283" cy="90976"/>
            </a:xfrm>
            <a:prstGeom prst="rect">
              <a:avLst/>
            </a:prstGeom>
          </p:spPr>
          <p:txBody>
            <a:bodyPr anchor="ctr" rtlCol="false" tIns="50800" lIns="50800" bIns="50800" rIns="50800"/>
            <a:lstStyle/>
            <a:p>
              <a:pPr algn="ctr">
                <a:lnSpc>
                  <a:spcPts val="2483"/>
                </a:lnSpc>
              </a:pPr>
              <a:r>
                <a:rPr lang="en-US" b="true" sz="1800" spc="176">
                  <a:solidFill>
                    <a:srgbClr val="05066D"/>
                  </a:solidFill>
                  <a:latin typeface="Montserrat Medium"/>
                  <a:ea typeface="Montserrat Medium"/>
                  <a:cs typeface="Montserrat Medium"/>
                  <a:sym typeface="Montserrat Medium"/>
                </a:rPr>
                <a:t>Before</a:t>
              </a:r>
            </a:p>
          </p:txBody>
        </p:sp>
      </p:grpSp>
      <p:grpSp>
        <p:nvGrpSpPr>
          <p:cNvPr name="Group 14" id="14"/>
          <p:cNvGrpSpPr/>
          <p:nvPr/>
        </p:nvGrpSpPr>
        <p:grpSpPr>
          <a:xfrm rot="0">
            <a:off x="15504902" y="4925492"/>
            <a:ext cx="1105975" cy="436016"/>
            <a:chOff x="0" y="0"/>
            <a:chExt cx="158283" cy="62401"/>
          </a:xfrm>
        </p:grpSpPr>
        <p:sp>
          <p:nvSpPr>
            <p:cNvPr name="Freeform 15" id="15"/>
            <p:cNvSpPr/>
            <p:nvPr/>
          </p:nvSpPr>
          <p:spPr>
            <a:xfrm flipH="false" flipV="false" rot="0">
              <a:off x="0" y="0"/>
              <a:ext cx="158283" cy="62401"/>
            </a:xfrm>
            <a:custGeom>
              <a:avLst/>
              <a:gdLst/>
              <a:ahLst/>
              <a:cxnLst/>
              <a:rect r="r" b="b" t="t" l="l"/>
              <a:pathLst>
                <a:path h="62401" w="158283">
                  <a:moveTo>
                    <a:pt x="31200" y="0"/>
                  </a:moveTo>
                  <a:lnTo>
                    <a:pt x="127082" y="0"/>
                  </a:lnTo>
                  <a:cubicBezTo>
                    <a:pt x="135357" y="0"/>
                    <a:pt x="143293" y="3287"/>
                    <a:pt x="149144" y="9138"/>
                  </a:cubicBezTo>
                  <a:cubicBezTo>
                    <a:pt x="154995" y="14990"/>
                    <a:pt x="158283" y="22926"/>
                    <a:pt x="158283" y="31200"/>
                  </a:cubicBezTo>
                  <a:lnTo>
                    <a:pt x="158283" y="31200"/>
                  </a:lnTo>
                  <a:cubicBezTo>
                    <a:pt x="158283" y="48432"/>
                    <a:pt x="144314" y="62401"/>
                    <a:pt x="127082" y="62401"/>
                  </a:cubicBezTo>
                  <a:lnTo>
                    <a:pt x="31200" y="62401"/>
                  </a:lnTo>
                  <a:cubicBezTo>
                    <a:pt x="13969" y="62401"/>
                    <a:pt x="0" y="48432"/>
                    <a:pt x="0" y="31200"/>
                  </a:cubicBezTo>
                  <a:lnTo>
                    <a:pt x="0" y="31200"/>
                  </a:lnTo>
                  <a:cubicBezTo>
                    <a:pt x="0" y="13969"/>
                    <a:pt x="13969" y="0"/>
                    <a:pt x="31200" y="0"/>
                  </a:cubicBezTo>
                  <a:close/>
                </a:path>
              </a:pathLst>
            </a:custGeom>
            <a:solidFill>
              <a:srgbClr val="B0C5FF"/>
            </a:solidFill>
            <a:ln cap="sq">
              <a:noFill/>
              <a:prstDash val="solid"/>
              <a:miter/>
            </a:ln>
          </p:spPr>
        </p:sp>
        <p:sp>
          <p:nvSpPr>
            <p:cNvPr name="TextBox 16" id="16"/>
            <p:cNvSpPr txBox="true"/>
            <p:nvPr/>
          </p:nvSpPr>
          <p:spPr>
            <a:xfrm>
              <a:off x="0" y="-28575"/>
              <a:ext cx="158283" cy="90976"/>
            </a:xfrm>
            <a:prstGeom prst="rect">
              <a:avLst/>
            </a:prstGeom>
          </p:spPr>
          <p:txBody>
            <a:bodyPr anchor="ctr" rtlCol="false" tIns="50800" lIns="50800" bIns="50800" rIns="50800"/>
            <a:lstStyle/>
            <a:p>
              <a:pPr algn="ctr">
                <a:lnSpc>
                  <a:spcPts val="2483"/>
                </a:lnSpc>
              </a:pPr>
              <a:r>
                <a:rPr lang="en-US" b="true" sz="1800" spc="176">
                  <a:solidFill>
                    <a:srgbClr val="05066D"/>
                  </a:solidFill>
                  <a:latin typeface="Montserrat Medium"/>
                  <a:ea typeface="Montserrat Medium"/>
                  <a:cs typeface="Montserrat Medium"/>
                  <a:sym typeface="Montserrat Medium"/>
                </a:rPr>
                <a:t>After</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570562"/>
            <a:ext cx="8297124" cy="5687738"/>
          </a:xfrm>
          <a:custGeom>
            <a:avLst/>
            <a:gdLst/>
            <a:ahLst/>
            <a:cxnLst/>
            <a:rect r="r" b="b" t="t" l="l"/>
            <a:pathLst>
              <a:path h="5687738" w="8297124">
                <a:moveTo>
                  <a:pt x="0" y="0"/>
                </a:moveTo>
                <a:lnTo>
                  <a:pt x="8297124" y="0"/>
                </a:lnTo>
                <a:lnTo>
                  <a:pt x="8297124" y="5687738"/>
                </a:lnTo>
                <a:lnTo>
                  <a:pt x="0" y="5687738"/>
                </a:lnTo>
                <a:lnTo>
                  <a:pt x="0" y="0"/>
                </a:lnTo>
                <a:close/>
              </a:path>
            </a:pathLst>
          </a:custGeom>
          <a:blipFill>
            <a:blip r:embed="rId2"/>
            <a:stretch>
              <a:fillRect l="0" t="0" r="0" b="0"/>
            </a:stretch>
          </a:blipFill>
          <a:ln w="19050" cap="sq">
            <a:solidFill>
              <a:srgbClr val="1F2B5B"/>
            </a:solidFill>
            <a:prstDash val="solid"/>
            <a:miter/>
          </a:ln>
        </p:spPr>
      </p:sp>
      <p:sp>
        <p:nvSpPr>
          <p:cNvPr name="TextBox 3" id="3"/>
          <p:cNvSpPr txBox="true"/>
          <p:nvPr/>
        </p:nvSpPr>
        <p:spPr>
          <a:xfrm rot="0">
            <a:off x="1028700" y="1848146"/>
            <a:ext cx="15353308" cy="1271270"/>
          </a:xfrm>
          <a:prstGeom prst="rect">
            <a:avLst/>
          </a:prstGeom>
        </p:spPr>
        <p:txBody>
          <a:bodyPr anchor="t" rtlCol="false" tIns="0" lIns="0" bIns="0" rIns="0">
            <a:spAutoFit/>
          </a:bodyPr>
          <a:lstStyle/>
          <a:p>
            <a:pPr algn="l">
              <a:lnSpc>
                <a:spcPts val="3430"/>
              </a:lnSpc>
            </a:pPr>
            <a:r>
              <a:rPr lang="en-US" sz="2450">
                <a:solidFill>
                  <a:srgbClr val="05066D"/>
                </a:solidFill>
                <a:latin typeface="Montserrat"/>
                <a:ea typeface="Montserrat"/>
                <a:cs typeface="Montserrat"/>
                <a:sym typeface="Montserrat"/>
              </a:rPr>
              <a:t>Two models are investigated:</a:t>
            </a:r>
          </a:p>
          <a:p>
            <a:pPr algn="l" marL="528956" indent="-264478" lvl="1">
              <a:lnSpc>
                <a:spcPts val="3430"/>
              </a:lnSpc>
              <a:buFont typeface="Arial"/>
              <a:buChar char="•"/>
            </a:pPr>
            <a:r>
              <a:rPr lang="en-US" b="true" sz="2450">
                <a:solidFill>
                  <a:srgbClr val="05066D"/>
                </a:solidFill>
                <a:latin typeface="Montserrat Bold"/>
                <a:ea typeface="Montserrat Bold"/>
                <a:cs typeface="Montserrat Bold"/>
                <a:sym typeface="Montserrat Bold"/>
              </a:rPr>
              <a:t>Semi-supervised Learning with Quality Control Candidate Selection</a:t>
            </a:r>
          </a:p>
          <a:p>
            <a:pPr algn="l" marL="528956" indent="-264478" lvl="1">
              <a:lnSpc>
                <a:spcPts val="3430"/>
              </a:lnSpc>
              <a:spcBef>
                <a:spcPct val="0"/>
              </a:spcBef>
              <a:buFont typeface="Arial"/>
              <a:buChar char="•"/>
            </a:pPr>
            <a:r>
              <a:rPr lang="en-US" b="true" sz="2450">
                <a:solidFill>
                  <a:srgbClr val="05066D"/>
                </a:solidFill>
                <a:latin typeface="Montserrat Bold"/>
                <a:ea typeface="Montserrat Bold"/>
                <a:cs typeface="Montserrat Bold"/>
                <a:sym typeface="Montserrat Bold"/>
              </a:rPr>
              <a:t>U-Net-based Domain Adversarial Neural</a:t>
            </a:r>
            <a:r>
              <a:rPr lang="en-US" b="true" sz="2450">
                <a:solidFill>
                  <a:srgbClr val="05066D"/>
                </a:solidFill>
                <a:latin typeface="Montserrat Bold"/>
                <a:ea typeface="Montserrat Bold"/>
                <a:cs typeface="Montserrat Bold"/>
                <a:sym typeface="Montserrat Bold"/>
              </a:rPr>
              <a:t> Network.</a:t>
            </a:r>
          </a:p>
        </p:txBody>
      </p:sp>
      <p:sp>
        <p:nvSpPr>
          <p:cNvPr name="TextBox 4" id="4"/>
          <p:cNvSpPr txBox="true"/>
          <p:nvPr/>
        </p:nvSpPr>
        <p:spPr>
          <a:xfrm rot="0">
            <a:off x="9827781" y="4419896"/>
            <a:ext cx="7431519" cy="3922395"/>
          </a:xfrm>
          <a:prstGeom prst="rect">
            <a:avLst/>
          </a:prstGeom>
        </p:spPr>
        <p:txBody>
          <a:bodyPr anchor="t" rtlCol="false" tIns="0" lIns="0" bIns="0" rIns="0">
            <a:spAutoFit/>
          </a:bodyPr>
          <a:lstStyle/>
          <a:p>
            <a:pPr algn="l" marL="496571" indent="-248285" lvl="1">
              <a:lnSpc>
                <a:spcPts val="3450"/>
              </a:lnSpc>
              <a:buFont typeface="Arial"/>
              <a:buChar char="•"/>
            </a:pPr>
            <a:r>
              <a:rPr lang="en-US" sz="2300" u="sng">
                <a:solidFill>
                  <a:srgbClr val="05066D"/>
                </a:solidFill>
                <a:latin typeface="Montserrat"/>
                <a:ea typeface="Montserrat"/>
                <a:cs typeface="Montserrat"/>
                <a:sym typeface="Montserrat"/>
              </a:rPr>
              <a:t>Structure</a:t>
            </a:r>
            <a:r>
              <a:rPr lang="en-US" sz="2300">
                <a:solidFill>
                  <a:srgbClr val="05066D"/>
                </a:solidFill>
                <a:latin typeface="Montserrat"/>
                <a:ea typeface="Montserrat"/>
                <a:cs typeface="Montserrat"/>
                <a:sym typeface="Montserrat"/>
              </a:rPr>
              <a:t>:  </a:t>
            </a:r>
            <a:r>
              <a:rPr lang="en-US" b="true" sz="2300">
                <a:solidFill>
                  <a:srgbClr val="05066D"/>
                </a:solidFill>
                <a:latin typeface="Montserrat Bold"/>
                <a:ea typeface="Montserrat Bold"/>
                <a:cs typeface="Montserrat Bold"/>
                <a:sym typeface="Montserrat Bold"/>
              </a:rPr>
              <a:t>Generic U-Net</a:t>
            </a:r>
            <a:r>
              <a:rPr lang="en-US" sz="2300">
                <a:solidFill>
                  <a:srgbClr val="05066D"/>
                </a:solidFill>
                <a:latin typeface="Montserrat"/>
                <a:ea typeface="Montserrat"/>
                <a:cs typeface="Montserrat"/>
                <a:sym typeface="Montserrat"/>
              </a:rPr>
              <a:t> with </a:t>
            </a:r>
            <a:r>
              <a:rPr lang="en-US" b="true" sz="2300">
                <a:solidFill>
                  <a:srgbClr val="05066D"/>
                </a:solidFill>
                <a:latin typeface="Montserrat Bold"/>
                <a:ea typeface="Montserrat Bold"/>
                <a:cs typeface="Montserrat Bold"/>
                <a:sym typeface="Montserrat Bold"/>
              </a:rPr>
              <a:t>encoder</a:t>
            </a:r>
            <a:r>
              <a:rPr lang="en-US" sz="2300">
                <a:solidFill>
                  <a:srgbClr val="05066D"/>
                </a:solidFill>
                <a:latin typeface="Montserrat"/>
                <a:ea typeface="Montserrat"/>
                <a:cs typeface="Montserrat"/>
                <a:sym typeface="Montserrat"/>
              </a:rPr>
              <a:t> for feature extraction and </a:t>
            </a:r>
            <a:r>
              <a:rPr lang="en-US" b="true" sz="2300">
                <a:solidFill>
                  <a:srgbClr val="05066D"/>
                </a:solidFill>
                <a:latin typeface="Montserrat Bold"/>
                <a:ea typeface="Montserrat Bold"/>
                <a:cs typeface="Montserrat Bold"/>
                <a:sym typeface="Montserrat Bold"/>
              </a:rPr>
              <a:t>decoder</a:t>
            </a:r>
            <a:r>
              <a:rPr lang="en-US" sz="2300">
                <a:solidFill>
                  <a:srgbClr val="05066D"/>
                </a:solidFill>
                <a:latin typeface="Montserrat"/>
                <a:ea typeface="Montserrat"/>
                <a:cs typeface="Montserrat"/>
                <a:sym typeface="Montserrat"/>
              </a:rPr>
              <a:t> for localization.</a:t>
            </a:r>
          </a:p>
          <a:p>
            <a:pPr algn="l" marL="496571" indent="-248285" lvl="1">
              <a:lnSpc>
                <a:spcPts val="3450"/>
              </a:lnSpc>
              <a:buFont typeface="Arial"/>
              <a:buChar char="•"/>
            </a:pPr>
            <a:r>
              <a:rPr lang="en-US" sz="2300" u="sng">
                <a:solidFill>
                  <a:srgbClr val="05066D"/>
                </a:solidFill>
                <a:latin typeface="Montserrat"/>
                <a:ea typeface="Montserrat"/>
                <a:cs typeface="Montserrat"/>
                <a:sym typeface="Montserrat"/>
              </a:rPr>
              <a:t>Strengths</a:t>
            </a:r>
            <a:r>
              <a:rPr lang="en-US" sz="2300">
                <a:solidFill>
                  <a:srgbClr val="05066D"/>
                </a:solidFill>
                <a:latin typeface="Montserrat"/>
                <a:ea typeface="Montserrat"/>
                <a:cs typeface="Montserrat"/>
                <a:sym typeface="Montserrat"/>
              </a:rPr>
              <a:t>: Captures </a:t>
            </a:r>
            <a:r>
              <a:rPr lang="en-US" b="true" sz="2300">
                <a:solidFill>
                  <a:srgbClr val="05066D"/>
                </a:solidFill>
                <a:latin typeface="Montserrat Bold"/>
                <a:ea typeface="Montserrat Bold"/>
                <a:cs typeface="Montserrat Bold"/>
                <a:sym typeface="Montserrat Bold"/>
              </a:rPr>
              <a:t>pixel-level context</a:t>
            </a:r>
            <a:r>
              <a:rPr lang="en-US" sz="2300">
                <a:solidFill>
                  <a:srgbClr val="05066D"/>
                </a:solidFill>
                <a:latin typeface="Montserrat"/>
                <a:ea typeface="Montserrat"/>
                <a:cs typeface="Montserrat"/>
                <a:sym typeface="Montserrat"/>
              </a:rPr>
              <a:t> and performs well with </a:t>
            </a:r>
            <a:r>
              <a:rPr lang="en-US" b="true" sz="2300">
                <a:solidFill>
                  <a:srgbClr val="05066D"/>
                </a:solidFill>
                <a:latin typeface="Montserrat Bold"/>
                <a:ea typeface="Montserrat Bold"/>
                <a:cs typeface="Montserrat Bold"/>
                <a:sym typeface="Montserrat Bold"/>
              </a:rPr>
              <a:t>limited data</a:t>
            </a:r>
            <a:r>
              <a:rPr lang="en-US" sz="2300">
                <a:solidFill>
                  <a:srgbClr val="05066D"/>
                </a:solidFill>
                <a:latin typeface="Montserrat"/>
                <a:ea typeface="Montserrat"/>
                <a:cs typeface="Montserrat"/>
                <a:sym typeface="Montserrat"/>
              </a:rPr>
              <a:t>.</a:t>
            </a:r>
          </a:p>
          <a:p>
            <a:pPr algn="l" marL="993141" indent="-331047" lvl="2">
              <a:lnSpc>
                <a:spcPts val="3450"/>
              </a:lnSpc>
              <a:buFont typeface="Arial"/>
              <a:buChar char="⚬"/>
            </a:pPr>
            <a:r>
              <a:rPr lang="en-US" sz="2300" u="sng">
                <a:solidFill>
                  <a:srgbClr val="05066D"/>
                </a:solidFill>
                <a:latin typeface="Montserrat"/>
                <a:ea typeface="Montserrat"/>
                <a:cs typeface="Montserrat"/>
                <a:sym typeface="Montserrat"/>
              </a:rPr>
              <a:t>Optimizer</a:t>
            </a:r>
            <a:r>
              <a:rPr lang="en-US" sz="2300">
                <a:solidFill>
                  <a:srgbClr val="05066D"/>
                </a:solidFill>
                <a:latin typeface="Montserrat"/>
                <a:ea typeface="Montserrat"/>
                <a:cs typeface="Montserrat"/>
                <a:sym typeface="Montserrat"/>
              </a:rPr>
              <a:t>: </a:t>
            </a:r>
            <a:r>
              <a:rPr lang="en-US" b="true" sz="2300">
                <a:solidFill>
                  <a:srgbClr val="05066D"/>
                </a:solidFill>
                <a:latin typeface="Montserrat Bold"/>
                <a:ea typeface="Montserrat Bold"/>
                <a:cs typeface="Montserrat Bold"/>
                <a:sym typeface="Montserrat Bold"/>
              </a:rPr>
              <a:t>Stochastic Gradient Descent </a:t>
            </a:r>
            <a:r>
              <a:rPr lang="en-US" sz="2300">
                <a:solidFill>
                  <a:srgbClr val="05066D"/>
                </a:solidFill>
                <a:latin typeface="Montserrat"/>
                <a:ea typeface="Montserrat"/>
                <a:cs typeface="Montserrat"/>
                <a:sym typeface="Montserrat"/>
              </a:rPr>
              <a:t>(weight decay: 3×10⁻⁵, momentum: 0.99)</a:t>
            </a:r>
          </a:p>
          <a:p>
            <a:pPr algn="l" marL="993141" indent="-331047" lvl="2">
              <a:lnSpc>
                <a:spcPts val="3450"/>
              </a:lnSpc>
              <a:buFont typeface="Arial"/>
              <a:buChar char="⚬"/>
            </a:pPr>
            <a:r>
              <a:rPr lang="en-US" sz="2300" u="sng">
                <a:solidFill>
                  <a:srgbClr val="05066D"/>
                </a:solidFill>
                <a:latin typeface="Montserrat"/>
                <a:ea typeface="Montserrat"/>
                <a:cs typeface="Montserrat"/>
                <a:sym typeface="Montserrat"/>
              </a:rPr>
              <a:t>Generalizability Test</a:t>
            </a:r>
            <a:r>
              <a:rPr lang="en-US" sz="2300">
                <a:solidFill>
                  <a:srgbClr val="05066D"/>
                </a:solidFill>
                <a:latin typeface="Montserrat"/>
                <a:ea typeface="Montserrat"/>
                <a:cs typeface="Montserrat"/>
                <a:sym typeface="Montserrat"/>
              </a:rPr>
              <a:t>: Excluding </a:t>
            </a:r>
            <a:r>
              <a:rPr lang="en-US" b="true" sz="2300">
                <a:solidFill>
                  <a:srgbClr val="05066D"/>
                </a:solidFill>
                <a:latin typeface="Montserrat Bold"/>
                <a:ea typeface="Montserrat Bold"/>
                <a:cs typeface="Montserrat Bold"/>
                <a:sym typeface="Montserrat Bold"/>
              </a:rPr>
              <a:t>Philips</a:t>
            </a:r>
            <a:r>
              <a:rPr lang="en-US" sz="2300">
                <a:solidFill>
                  <a:srgbClr val="05066D"/>
                </a:solidFill>
                <a:latin typeface="Montserrat"/>
                <a:ea typeface="Montserrat"/>
                <a:cs typeface="Montserrat"/>
                <a:sym typeface="Montserrat"/>
              </a:rPr>
              <a:t> </a:t>
            </a:r>
            <a:r>
              <a:rPr lang="en-US" b="true" sz="2300">
                <a:solidFill>
                  <a:srgbClr val="05066D"/>
                </a:solidFill>
                <a:latin typeface="Montserrat Bold"/>
                <a:ea typeface="Montserrat Bold"/>
                <a:cs typeface="Montserrat Bold"/>
                <a:sym typeface="Montserrat Bold"/>
              </a:rPr>
              <a:t>vendor</a:t>
            </a:r>
            <a:r>
              <a:rPr lang="en-US" sz="2300">
                <a:solidFill>
                  <a:srgbClr val="05066D"/>
                </a:solidFill>
                <a:latin typeface="Montserrat"/>
                <a:ea typeface="Montserrat"/>
                <a:cs typeface="Montserrat"/>
                <a:sym typeface="Montserrat"/>
              </a:rPr>
              <a:t> data to assess performance on unseen data.</a:t>
            </a:r>
          </a:p>
        </p:txBody>
      </p:sp>
      <p:sp>
        <p:nvSpPr>
          <p:cNvPr name="TextBox 5" id="5"/>
          <p:cNvSpPr txBox="true"/>
          <p:nvPr/>
        </p:nvSpPr>
        <p:spPr>
          <a:xfrm rot="0">
            <a:off x="6710363" y="508000"/>
            <a:ext cx="486727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Methodology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4EEFF">
                <a:alpha val="100000"/>
              </a:srgbClr>
            </a:gs>
            <a:gs pos="100000">
              <a:srgbClr val="B0C5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42925" y="5763597"/>
            <a:ext cx="7956059" cy="1868396"/>
            <a:chOff x="0" y="0"/>
            <a:chExt cx="1268996" cy="298010"/>
          </a:xfrm>
        </p:grpSpPr>
        <p:sp>
          <p:nvSpPr>
            <p:cNvPr name="Freeform 3" id="3"/>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4" id="4"/>
            <p:cNvSpPr txBox="true"/>
            <p:nvPr/>
          </p:nvSpPr>
          <p:spPr>
            <a:xfrm>
              <a:off x="0" y="-133350"/>
              <a:ext cx="1268996" cy="4313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5" id="5"/>
          <p:cNvSpPr/>
          <p:nvPr/>
        </p:nvSpPr>
        <p:spPr>
          <a:xfrm flipH="false" flipV="false" rot="0">
            <a:off x="8977933" y="4570676"/>
            <a:ext cx="8280753" cy="4254237"/>
          </a:xfrm>
          <a:custGeom>
            <a:avLst/>
            <a:gdLst/>
            <a:ahLst/>
            <a:cxnLst/>
            <a:rect r="r" b="b" t="t" l="l"/>
            <a:pathLst>
              <a:path h="4254237" w="8280753">
                <a:moveTo>
                  <a:pt x="0" y="0"/>
                </a:moveTo>
                <a:lnTo>
                  <a:pt x="8280753" y="0"/>
                </a:lnTo>
                <a:lnTo>
                  <a:pt x="8280753" y="4254237"/>
                </a:lnTo>
                <a:lnTo>
                  <a:pt x="0" y="4254237"/>
                </a:lnTo>
                <a:lnTo>
                  <a:pt x="0" y="0"/>
                </a:lnTo>
                <a:close/>
              </a:path>
            </a:pathLst>
          </a:custGeom>
          <a:blipFill>
            <a:blip r:embed="rId2"/>
            <a:stretch>
              <a:fillRect l="0" t="0" r="0" b="0"/>
            </a:stretch>
          </a:blipFill>
        </p:spPr>
      </p:sp>
      <p:sp>
        <p:nvSpPr>
          <p:cNvPr name="Freeform 6" id="6"/>
          <p:cNvSpPr/>
          <p:nvPr/>
        </p:nvSpPr>
        <p:spPr>
          <a:xfrm flipH="false" flipV="false" rot="0">
            <a:off x="1319648" y="8503285"/>
            <a:ext cx="6962664" cy="712714"/>
          </a:xfrm>
          <a:custGeom>
            <a:avLst/>
            <a:gdLst/>
            <a:ahLst/>
            <a:cxnLst/>
            <a:rect r="r" b="b" t="t" l="l"/>
            <a:pathLst>
              <a:path h="712714" w="6962664">
                <a:moveTo>
                  <a:pt x="0" y="0"/>
                </a:moveTo>
                <a:lnTo>
                  <a:pt x="6962664" y="0"/>
                </a:lnTo>
                <a:lnTo>
                  <a:pt x="6962664" y="712714"/>
                </a:lnTo>
                <a:lnTo>
                  <a:pt x="0" y="712714"/>
                </a:lnTo>
                <a:lnTo>
                  <a:pt x="0" y="0"/>
                </a:lnTo>
                <a:close/>
              </a:path>
            </a:pathLst>
          </a:custGeom>
          <a:blipFill>
            <a:blip r:embed="rId3"/>
            <a:stretch>
              <a:fillRect l="0" t="0" r="0" b="0"/>
            </a:stretch>
          </a:blipFill>
          <a:ln w="28575" cap="sq">
            <a:solidFill>
              <a:srgbClr val="1F2B5B"/>
            </a:solidFill>
            <a:prstDash val="solid"/>
            <a:miter/>
          </a:ln>
        </p:spPr>
      </p:sp>
      <p:sp>
        <p:nvSpPr>
          <p:cNvPr name="TextBox 7" id="7"/>
          <p:cNvSpPr txBox="true"/>
          <p:nvPr/>
        </p:nvSpPr>
        <p:spPr>
          <a:xfrm rot="0">
            <a:off x="1796585" y="449929"/>
            <a:ext cx="15160007" cy="190817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Semi-supervised Learning with </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QC Candidate Selection</a:t>
            </a:r>
          </a:p>
        </p:txBody>
      </p:sp>
      <p:sp>
        <p:nvSpPr>
          <p:cNvPr name="TextBox 8" id="8"/>
          <p:cNvSpPr txBox="true"/>
          <p:nvPr/>
        </p:nvSpPr>
        <p:spPr>
          <a:xfrm rot="0">
            <a:off x="1215409" y="2805779"/>
            <a:ext cx="15857181" cy="1271385"/>
          </a:xfrm>
          <a:prstGeom prst="rect">
            <a:avLst/>
          </a:prstGeom>
        </p:spPr>
        <p:txBody>
          <a:bodyPr anchor="t" rtlCol="false" tIns="0" lIns="0" bIns="0" rIns="0">
            <a:spAutoFit/>
          </a:bodyPr>
          <a:lstStyle/>
          <a:p>
            <a:pPr algn="l">
              <a:lnSpc>
                <a:spcPts val="3423"/>
              </a:lnSpc>
            </a:pPr>
            <a:r>
              <a:rPr lang="en-US" sz="2445">
                <a:solidFill>
                  <a:srgbClr val="05066D"/>
                </a:solidFill>
                <a:latin typeface="Montserrat"/>
                <a:ea typeface="Montserrat"/>
                <a:cs typeface="Montserrat"/>
                <a:sym typeface="Montserrat"/>
              </a:rPr>
              <a:t>Combines both </a:t>
            </a:r>
            <a:r>
              <a:rPr lang="en-US" sz="2445" b="true">
                <a:solidFill>
                  <a:srgbClr val="05066D"/>
                </a:solidFill>
                <a:latin typeface="Montserrat Bold"/>
                <a:ea typeface="Montserrat Bold"/>
                <a:cs typeface="Montserrat Bold"/>
                <a:sym typeface="Montserrat Bold"/>
              </a:rPr>
              <a:t>labeled </a:t>
            </a:r>
            <a:r>
              <a:rPr lang="en-US" sz="2445">
                <a:solidFill>
                  <a:srgbClr val="05066D"/>
                </a:solidFill>
                <a:latin typeface="Montserrat"/>
                <a:ea typeface="Montserrat"/>
                <a:cs typeface="Montserrat"/>
                <a:sym typeface="Montserrat"/>
              </a:rPr>
              <a:t>and </a:t>
            </a:r>
            <a:r>
              <a:rPr lang="en-US" sz="2445" b="true">
                <a:solidFill>
                  <a:srgbClr val="05066D"/>
                </a:solidFill>
                <a:latin typeface="Montserrat Bold"/>
                <a:ea typeface="Montserrat Bold"/>
                <a:cs typeface="Montserrat Bold"/>
                <a:sym typeface="Montserrat Bold"/>
              </a:rPr>
              <a:t>unlabeled </a:t>
            </a:r>
            <a:r>
              <a:rPr lang="en-US" sz="2445">
                <a:solidFill>
                  <a:srgbClr val="05066D"/>
                </a:solidFill>
                <a:latin typeface="Montserrat"/>
                <a:ea typeface="Montserrat"/>
                <a:cs typeface="Montserrat"/>
                <a:sym typeface="Montserrat"/>
              </a:rPr>
              <a:t>data to improve model performance. </a:t>
            </a:r>
          </a:p>
          <a:p>
            <a:pPr algn="l">
              <a:lnSpc>
                <a:spcPts val="3423"/>
              </a:lnSpc>
              <a:spcBef>
                <a:spcPct val="0"/>
              </a:spcBef>
            </a:pPr>
            <a:r>
              <a:rPr lang="en-US" b="true" sz="2445">
                <a:solidFill>
                  <a:srgbClr val="05066D"/>
                </a:solidFill>
                <a:latin typeface="Montserrat Bold"/>
                <a:ea typeface="Montserrat Bold"/>
                <a:cs typeface="Montserrat Bold"/>
                <a:sym typeface="Montserrat Bold"/>
              </a:rPr>
              <a:t>Quality Control (QC) Candidate Selection </a:t>
            </a:r>
            <a:r>
              <a:rPr lang="en-US" sz="2445">
                <a:solidFill>
                  <a:srgbClr val="05066D"/>
                </a:solidFill>
                <a:latin typeface="Montserrat"/>
                <a:ea typeface="Montserrat"/>
                <a:cs typeface="Montserrat"/>
                <a:sym typeface="Montserrat"/>
              </a:rPr>
              <a:t>ensures only </a:t>
            </a:r>
            <a:r>
              <a:rPr lang="en-US" b="true" sz="2445">
                <a:solidFill>
                  <a:srgbClr val="05066D"/>
                </a:solidFill>
                <a:latin typeface="Montserrat Bold"/>
                <a:ea typeface="Montserrat Bold"/>
                <a:cs typeface="Montserrat Bold"/>
                <a:sym typeface="Montserrat Bold"/>
              </a:rPr>
              <a:t>high quality samples</a:t>
            </a:r>
            <a:r>
              <a:rPr lang="en-US" sz="2445">
                <a:solidFill>
                  <a:srgbClr val="05066D"/>
                </a:solidFill>
                <a:latin typeface="Montserrat"/>
                <a:ea typeface="Montserrat"/>
                <a:cs typeface="Montserrat"/>
                <a:sym typeface="Montserrat"/>
              </a:rPr>
              <a:t> are included for </a:t>
            </a:r>
            <a:r>
              <a:rPr lang="en-US" b="true" sz="2445">
                <a:solidFill>
                  <a:srgbClr val="05066D"/>
                </a:solidFill>
                <a:latin typeface="Montserrat Bold"/>
                <a:ea typeface="Montserrat Bold"/>
                <a:cs typeface="Montserrat Bold"/>
                <a:sym typeface="Montserrat Bold"/>
              </a:rPr>
              <a:t>training</a:t>
            </a:r>
            <a:r>
              <a:rPr lang="en-US" sz="2445">
                <a:solidFill>
                  <a:srgbClr val="05066D"/>
                </a:solidFill>
                <a:latin typeface="Montserrat"/>
                <a:ea typeface="Montserrat"/>
                <a:cs typeface="Montserrat"/>
                <a:sym typeface="Montserrat"/>
              </a:rPr>
              <a:t>, enhancing learning efficiency and generalization capabilities. </a:t>
            </a:r>
          </a:p>
        </p:txBody>
      </p:sp>
      <p:sp>
        <p:nvSpPr>
          <p:cNvPr name="TextBox 9" id="9"/>
          <p:cNvSpPr txBox="true"/>
          <p:nvPr/>
        </p:nvSpPr>
        <p:spPr>
          <a:xfrm rot="0">
            <a:off x="2647098" y="4671695"/>
            <a:ext cx="4307764" cy="471805"/>
          </a:xfrm>
          <a:prstGeom prst="rect">
            <a:avLst/>
          </a:prstGeom>
        </p:spPr>
        <p:txBody>
          <a:bodyPr anchor="t" rtlCol="false" tIns="0" lIns="0" bIns="0" rIns="0">
            <a:spAutoFit/>
          </a:bodyPr>
          <a:lstStyle/>
          <a:p>
            <a:pPr algn="l">
              <a:lnSpc>
                <a:spcPts val="3919"/>
              </a:lnSpc>
              <a:spcBef>
                <a:spcPct val="0"/>
              </a:spcBef>
            </a:pPr>
            <a:r>
              <a:rPr lang="en-US" b="true" sz="2799">
                <a:solidFill>
                  <a:srgbClr val="05066D"/>
                </a:solidFill>
                <a:latin typeface="Montserrat Bold"/>
                <a:ea typeface="Montserrat Bold"/>
                <a:cs typeface="Montserrat Bold"/>
                <a:sym typeface="Montserrat Bold"/>
              </a:rPr>
              <a:t>Supervised Learning</a:t>
            </a:r>
          </a:p>
        </p:txBody>
      </p:sp>
      <p:sp>
        <p:nvSpPr>
          <p:cNvPr name="TextBox 10" id="10"/>
          <p:cNvSpPr txBox="true"/>
          <p:nvPr/>
        </p:nvSpPr>
        <p:spPr>
          <a:xfrm rot="0">
            <a:off x="374994" y="5796099"/>
            <a:ext cx="1421591" cy="1631941"/>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01</a:t>
            </a:r>
          </a:p>
        </p:txBody>
      </p:sp>
      <p:sp>
        <p:nvSpPr>
          <p:cNvPr name="TextBox 11" id="11"/>
          <p:cNvSpPr txBox="true"/>
          <p:nvPr/>
        </p:nvSpPr>
        <p:spPr>
          <a:xfrm rot="0">
            <a:off x="2646791" y="5395410"/>
            <a:ext cx="6197485" cy="2557145"/>
          </a:xfrm>
          <a:prstGeom prst="rect">
            <a:avLst/>
          </a:prstGeom>
        </p:spPr>
        <p:txBody>
          <a:bodyPr anchor="t" rtlCol="false" tIns="0" lIns="0" bIns="0" rIns="0">
            <a:spAutoFit/>
          </a:bodyPr>
          <a:lstStyle/>
          <a:p>
            <a:pPr algn="l">
              <a:lnSpc>
                <a:spcPts val="3430"/>
              </a:lnSpc>
            </a:pPr>
            <a:r>
              <a:rPr lang="en-US" sz="2450" u="sng">
                <a:solidFill>
                  <a:srgbClr val="05066D"/>
                </a:solidFill>
                <a:latin typeface="Montserrat"/>
                <a:ea typeface="Montserrat"/>
                <a:cs typeface="Montserrat"/>
                <a:sym typeface="Montserrat"/>
              </a:rPr>
              <a:t>Model</a:t>
            </a:r>
            <a:r>
              <a:rPr lang="en-US" sz="2450">
                <a:solidFill>
                  <a:srgbClr val="05066D"/>
                </a:solidFill>
                <a:latin typeface="Montserrat"/>
                <a:ea typeface="Montserrat"/>
                <a:cs typeface="Montserrat"/>
                <a:sym typeface="Montserrat"/>
              </a:rPr>
              <a:t>: </a:t>
            </a:r>
            <a:r>
              <a:rPr lang="en-US" sz="2450" b="true">
                <a:solidFill>
                  <a:srgbClr val="05066D"/>
                </a:solidFill>
                <a:latin typeface="Montserrat Bold"/>
                <a:ea typeface="Montserrat Bold"/>
                <a:cs typeface="Montserrat Bold"/>
                <a:sym typeface="Montserrat Bold"/>
              </a:rPr>
              <a:t>Generic U-Net </a:t>
            </a:r>
            <a:r>
              <a:rPr lang="en-US" sz="2450">
                <a:solidFill>
                  <a:srgbClr val="05066D"/>
                </a:solidFill>
                <a:latin typeface="Montserrat"/>
                <a:ea typeface="Montserrat"/>
                <a:cs typeface="Montserrat"/>
                <a:sym typeface="Montserrat"/>
              </a:rPr>
              <a:t>model.</a:t>
            </a:r>
          </a:p>
          <a:p>
            <a:pPr algn="l">
              <a:lnSpc>
                <a:spcPts val="3430"/>
              </a:lnSpc>
            </a:pPr>
            <a:r>
              <a:rPr lang="en-US" sz="2450" u="sng">
                <a:solidFill>
                  <a:srgbClr val="05066D"/>
                </a:solidFill>
                <a:latin typeface="Montserrat"/>
                <a:ea typeface="Montserrat"/>
                <a:cs typeface="Montserrat"/>
                <a:sym typeface="Montserrat"/>
              </a:rPr>
              <a:t>Loss function</a:t>
            </a:r>
            <a:r>
              <a:rPr lang="en-US" sz="2450">
                <a:solidFill>
                  <a:srgbClr val="05066D"/>
                </a:solidFill>
                <a:latin typeface="Montserrat"/>
                <a:ea typeface="Montserrat"/>
                <a:cs typeface="Montserrat"/>
                <a:sym typeface="Montserrat"/>
              </a:rPr>
              <a:t>: </a:t>
            </a:r>
            <a:r>
              <a:rPr lang="en-US" sz="2450" b="true">
                <a:solidFill>
                  <a:srgbClr val="05066D"/>
                </a:solidFill>
                <a:latin typeface="Montserrat Bold"/>
                <a:ea typeface="Montserrat Bold"/>
                <a:cs typeface="Montserrat Bold"/>
                <a:sym typeface="Montserrat Bold"/>
              </a:rPr>
              <a:t>Generalized Dice Loss</a:t>
            </a:r>
            <a:r>
              <a:rPr lang="en-US" sz="2450">
                <a:solidFill>
                  <a:srgbClr val="05066D"/>
                </a:solidFill>
                <a:latin typeface="Montserrat"/>
                <a:ea typeface="Montserrat"/>
                <a:cs typeface="Montserrat"/>
                <a:sym typeface="Montserrat"/>
              </a:rPr>
              <a:t> (L_GD) + </a:t>
            </a:r>
            <a:r>
              <a:rPr lang="en-US" sz="2450" b="true">
                <a:solidFill>
                  <a:srgbClr val="05066D"/>
                </a:solidFill>
                <a:latin typeface="Montserrat Bold"/>
                <a:ea typeface="Montserrat Bold"/>
                <a:cs typeface="Montserrat Bold"/>
                <a:sym typeface="Montserrat Bold"/>
              </a:rPr>
              <a:t>Cross-Entropy Loss</a:t>
            </a:r>
            <a:r>
              <a:rPr lang="en-US" sz="2450">
                <a:solidFill>
                  <a:srgbClr val="05066D"/>
                </a:solidFill>
                <a:latin typeface="Montserrat"/>
                <a:ea typeface="Montserrat"/>
                <a:cs typeface="Montserrat"/>
                <a:sym typeface="Montserrat"/>
              </a:rPr>
              <a:t> (L_CE)</a:t>
            </a:r>
          </a:p>
          <a:p>
            <a:pPr algn="l">
              <a:lnSpc>
                <a:spcPts val="3430"/>
              </a:lnSpc>
              <a:spcBef>
                <a:spcPct val="0"/>
              </a:spcBef>
            </a:pPr>
            <a:r>
              <a:rPr lang="en-US" sz="2450" u="sng">
                <a:solidFill>
                  <a:srgbClr val="05066D"/>
                </a:solidFill>
                <a:latin typeface="Montserrat"/>
                <a:ea typeface="Montserrat"/>
                <a:cs typeface="Montserrat"/>
                <a:sym typeface="Montserrat"/>
              </a:rPr>
              <a:t>Goal</a:t>
            </a:r>
            <a:r>
              <a:rPr lang="en-US" sz="2450">
                <a:solidFill>
                  <a:srgbClr val="05066D"/>
                </a:solidFill>
                <a:latin typeface="Montserrat"/>
                <a:ea typeface="Montserrat"/>
                <a:cs typeface="Montserrat"/>
                <a:sym typeface="Montserrat"/>
              </a:rPr>
              <a:t>: minimize dissimilarity between </a:t>
            </a:r>
            <a:r>
              <a:rPr lang="en-US" b="true" sz="2450">
                <a:solidFill>
                  <a:srgbClr val="05066D"/>
                </a:solidFill>
                <a:latin typeface="Montserrat Bold"/>
                <a:ea typeface="Montserrat Bold"/>
                <a:cs typeface="Montserrat Bold"/>
                <a:sym typeface="Montserrat Bold"/>
              </a:rPr>
              <a:t>predicted </a:t>
            </a:r>
            <a:r>
              <a:rPr lang="en-US" sz="2450">
                <a:solidFill>
                  <a:srgbClr val="05066D"/>
                </a:solidFill>
                <a:latin typeface="Montserrat"/>
                <a:ea typeface="Montserrat"/>
                <a:cs typeface="Montserrat"/>
                <a:sym typeface="Montserrat"/>
              </a:rPr>
              <a:t>and </a:t>
            </a:r>
            <a:r>
              <a:rPr lang="en-US" b="true" sz="2450">
                <a:solidFill>
                  <a:srgbClr val="05066D"/>
                </a:solidFill>
                <a:latin typeface="Montserrat Bold"/>
                <a:ea typeface="Montserrat Bold"/>
                <a:cs typeface="Montserrat Bold"/>
                <a:sym typeface="Montserrat Bold"/>
              </a:rPr>
              <a:t>ground truth</a:t>
            </a:r>
            <a:r>
              <a:rPr lang="en-US" sz="2450">
                <a:solidFill>
                  <a:srgbClr val="05066D"/>
                </a:solidFill>
                <a:latin typeface="Montserrat"/>
                <a:ea typeface="Montserrat"/>
                <a:cs typeface="Montserrat"/>
                <a:sym typeface="Montserrat"/>
              </a:rPr>
              <a:t> segmentations.</a:t>
            </a:r>
          </a:p>
        </p:txBody>
      </p:sp>
      <p:sp>
        <p:nvSpPr>
          <p:cNvPr name="TextBox 12" id="12"/>
          <p:cNvSpPr txBox="true"/>
          <p:nvPr/>
        </p:nvSpPr>
        <p:spPr>
          <a:xfrm rot="0">
            <a:off x="10682539" y="8947394"/>
            <a:ext cx="4871542" cy="508635"/>
          </a:xfrm>
          <a:prstGeom prst="rect">
            <a:avLst/>
          </a:prstGeom>
        </p:spPr>
        <p:txBody>
          <a:bodyPr anchor="t" rtlCol="false" tIns="0" lIns="0" bIns="0" rIns="0">
            <a:spAutoFit/>
          </a:bodyPr>
          <a:lstStyle/>
          <a:p>
            <a:pPr algn="ctr">
              <a:lnSpc>
                <a:spcPts val="2070"/>
              </a:lnSpc>
            </a:pPr>
            <a:r>
              <a:rPr lang="en-US" b="true" sz="1500" spc="147">
                <a:solidFill>
                  <a:srgbClr val="05066D"/>
                </a:solidFill>
                <a:latin typeface="Montserrat Medium"/>
                <a:ea typeface="Montserrat Medium"/>
                <a:cs typeface="Montserrat Medium"/>
                <a:sym typeface="Montserrat Medium"/>
              </a:rPr>
              <a:t>Visualization of Supervised learning phase</a:t>
            </a:r>
          </a:p>
          <a:p>
            <a:pPr algn="ctr">
              <a:lnSpc>
                <a:spcPts val="2070"/>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grpSp>
        <p:nvGrpSpPr>
          <p:cNvPr name="Group 2" id="2"/>
          <p:cNvGrpSpPr/>
          <p:nvPr/>
        </p:nvGrpSpPr>
        <p:grpSpPr>
          <a:xfrm rot="0">
            <a:off x="-5679897" y="6578345"/>
            <a:ext cx="7956059" cy="1868396"/>
            <a:chOff x="0" y="0"/>
            <a:chExt cx="1268996" cy="298010"/>
          </a:xfrm>
        </p:grpSpPr>
        <p:sp>
          <p:nvSpPr>
            <p:cNvPr name="Freeform 3" id="3"/>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4" id="4"/>
            <p:cNvSpPr txBox="true"/>
            <p:nvPr/>
          </p:nvSpPr>
          <p:spPr>
            <a:xfrm>
              <a:off x="0" y="-133350"/>
              <a:ext cx="1268996" cy="4313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5" id="5"/>
          <p:cNvSpPr/>
          <p:nvPr/>
        </p:nvSpPr>
        <p:spPr>
          <a:xfrm flipH="false" flipV="false" rot="0">
            <a:off x="8967953" y="5488759"/>
            <a:ext cx="9006579" cy="4047567"/>
          </a:xfrm>
          <a:custGeom>
            <a:avLst/>
            <a:gdLst/>
            <a:ahLst/>
            <a:cxnLst/>
            <a:rect r="r" b="b" t="t" l="l"/>
            <a:pathLst>
              <a:path h="4047567" w="9006579">
                <a:moveTo>
                  <a:pt x="0" y="0"/>
                </a:moveTo>
                <a:lnTo>
                  <a:pt x="9006579" y="0"/>
                </a:lnTo>
                <a:lnTo>
                  <a:pt x="9006579" y="4047568"/>
                </a:lnTo>
                <a:lnTo>
                  <a:pt x="0" y="4047568"/>
                </a:lnTo>
                <a:lnTo>
                  <a:pt x="0" y="0"/>
                </a:lnTo>
                <a:close/>
              </a:path>
            </a:pathLst>
          </a:custGeom>
          <a:blipFill>
            <a:blip r:embed="rId2"/>
            <a:stretch>
              <a:fillRect l="0" t="-12093" r="0" b="0"/>
            </a:stretch>
          </a:blipFill>
        </p:spPr>
      </p:sp>
      <p:sp>
        <p:nvSpPr>
          <p:cNvPr name="Freeform 6" id="6"/>
          <p:cNvSpPr/>
          <p:nvPr/>
        </p:nvSpPr>
        <p:spPr>
          <a:xfrm flipH="false" flipV="false" rot="0">
            <a:off x="10134970" y="3939026"/>
            <a:ext cx="6092293" cy="689391"/>
          </a:xfrm>
          <a:custGeom>
            <a:avLst/>
            <a:gdLst/>
            <a:ahLst/>
            <a:cxnLst/>
            <a:rect r="r" b="b" t="t" l="l"/>
            <a:pathLst>
              <a:path h="689391" w="6092293">
                <a:moveTo>
                  <a:pt x="0" y="0"/>
                </a:moveTo>
                <a:lnTo>
                  <a:pt x="6092293" y="0"/>
                </a:lnTo>
                <a:lnTo>
                  <a:pt x="6092293" y="689391"/>
                </a:lnTo>
                <a:lnTo>
                  <a:pt x="0" y="689391"/>
                </a:lnTo>
                <a:lnTo>
                  <a:pt x="0" y="0"/>
                </a:lnTo>
                <a:close/>
              </a:path>
            </a:pathLst>
          </a:custGeom>
          <a:blipFill>
            <a:blip r:embed="rId3"/>
            <a:stretch>
              <a:fillRect l="0" t="0" r="0" b="0"/>
            </a:stretch>
          </a:blipFill>
          <a:ln w="28575" cap="sq">
            <a:solidFill>
              <a:srgbClr val="1F2B5B"/>
            </a:solidFill>
            <a:prstDash val="solid"/>
            <a:miter/>
          </a:ln>
        </p:spPr>
      </p:sp>
      <p:sp>
        <p:nvSpPr>
          <p:cNvPr name="TextBox 7" id="7"/>
          <p:cNvSpPr txBox="true"/>
          <p:nvPr/>
        </p:nvSpPr>
        <p:spPr>
          <a:xfrm rot="0">
            <a:off x="670645" y="2214169"/>
            <a:ext cx="16946710" cy="3580561"/>
          </a:xfrm>
          <a:prstGeom prst="rect">
            <a:avLst/>
          </a:prstGeom>
        </p:spPr>
        <p:txBody>
          <a:bodyPr anchor="t" rtlCol="false" tIns="0" lIns="0" bIns="0" rIns="0">
            <a:spAutoFit/>
          </a:bodyPr>
          <a:lstStyle/>
          <a:p>
            <a:pPr algn="l" marL="492903" indent="-246451" lvl="1">
              <a:lnSpc>
                <a:spcPts val="3196"/>
              </a:lnSpc>
              <a:buFont typeface="Arial"/>
              <a:buChar char="•"/>
            </a:pPr>
            <a:r>
              <a:rPr lang="en-US" sz="2283" u="sng">
                <a:solidFill>
                  <a:srgbClr val="05066D"/>
                </a:solidFill>
                <a:latin typeface="Montserrat"/>
                <a:ea typeface="Montserrat"/>
                <a:cs typeface="Montserrat"/>
                <a:sym typeface="Montserrat"/>
              </a:rPr>
              <a:t>Learning process:</a:t>
            </a:r>
            <a:r>
              <a:rPr lang="en-US" sz="2283">
                <a:solidFill>
                  <a:srgbClr val="05066D"/>
                </a:solidFill>
                <a:latin typeface="Montserrat"/>
                <a:ea typeface="Montserrat"/>
                <a:cs typeface="Montserrat"/>
                <a:sym typeface="Montserrat"/>
              </a:rPr>
              <a:t> model</a:t>
            </a:r>
            <a:r>
              <a:rPr lang="en-US" b="true" sz="2283">
                <a:solidFill>
                  <a:srgbClr val="05066D"/>
                </a:solidFill>
                <a:latin typeface="Montserrat Bold"/>
                <a:ea typeface="Montserrat Bold"/>
                <a:cs typeface="Montserrat Bold"/>
                <a:sym typeface="Montserrat Bold"/>
              </a:rPr>
              <a:t> </a:t>
            </a:r>
            <a:r>
              <a:rPr lang="en-US" sz="2283">
                <a:solidFill>
                  <a:srgbClr val="05066D"/>
                </a:solidFill>
                <a:latin typeface="Montserrat"/>
                <a:ea typeface="Montserrat"/>
                <a:cs typeface="Montserrat"/>
                <a:sym typeface="Montserrat"/>
              </a:rPr>
              <a:t>takes </a:t>
            </a:r>
            <a:r>
              <a:rPr lang="en-US" b="true" sz="2283">
                <a:solidFill>
                  <a:srgbClr val="05066D"/>
                </a:solidFill>
                <a:latin typeface="Montserrat Bold"/>
                <a:ea typeface="Montserrat Bold"/>
                <a:cs typeface="Montserrat Bold"/>
                <a:sym typeface="Montserrat Bold"/>
              </a:rPr>
              <a:t>ground truth labels</a:t>
            </a:r>
            <a:r>
              <a:rPr lang="en-US" sz="2283">
                <a:solidFill>
                  <a:srgbClr val="05066D"/>
                </a:solidFill>
                <a:latin typeface="Montserrat"/>
                <a:ea typeface="Montserrat"/>
                <a:cs typeface="Montserrat"/>
                <a:sym typeface="Montserrat"/>
              </a:rPr>
              <a:t> from the training dataset to reconstruct reliable in-distribution labels.</a:t>
            </a:r>
          </a:p>
          <a:p>
            <a:pPr algn="l" marL="492903" indent="-246451" lvl="1">
              <a:lnSpc>
                <a:spcPts val="3196"/>
              </a:lnSpc>
              <a:buFont typeface="Arial"/>
              <a:buChar char="•"/>
            </a:pPr>
            <a:r>
              <a:rPr lang="en-US" sz="2283" u="sng">
                <a:solidFill>
                  <a:srgbClr val="05066D"/>
                </a:solidFill>
                <a:latin typeface="Montserrat"/>
                <a:ea typeface="Montserrat"/>
                <a:cs typeface="Montserrat"/>
                <a:sym typeface="Montserrat"/>
              </a:rPr>
              <a:t>Loss Function</a:t>
            </a:r>
            <a:r>
              <a:rPr lang="en-US" sz="2283">
                <a:solidFill>
                  <a:srgbClr val="05066D"/>
                </a:solidFill>
                <a:latin typeface="Montserrat"/>
                <a:ea typeface="Montserrat"/>
                <a:cs typeface="Montserrat"/>
                <a:sym typeface="Montserrat"/>
              </a:rPr>
              <a:t>: </a:t>
            </a:r>
            <a:r>
              <a:rPr lang="en-US" b="true" sz="2283">
                <a:solidFill>
                  <a:srgbClr val="05066D"/>
                </a:solidFill>
                <a:latin typeface="Montserrat Bold"/>
                <a:ea typeface="Montserrat Bold"/>
                <a:cs typeface="Montserrat Bold"/>
                <a:sym typeface="Montserrat Bold"/>
              </a:rPr>
              <a:t>Mean Squared Error </a:t>
            </a:r>
            <a:r>
              <a:rPr lang="en-US" sz="2283">
                <a:solidFill>
                  <a:srgbClr val="05066D"/>
                </a:solidFill>
                <a:latin typeface="Montserrat"/>
                <a:ea typeface="Montserrat"/>
                <a:cs typeface="Montserrat"/>
                <a:sym typeface="Montserrat"/>
              </a:rPr>
              <a:t>(L_MSE) + </a:t>
            </a:r>
            <a:r>
              <a:rPr lang="en-US" b="true" sz="2283">
                <a:solidFill>
                  <a:srgbClr val="05066D"/>
                </a:solidFill>
                <a:latin typeface="Montserrat Bold"/>
                <a:ea typeface="Montserrat Bold"/>
                <a:cs typeface="Montserrat Bold"/>
                <a:sym typeface="Montserrat Bold"/>
              </a:rPr>
              <a:t>Generalized Dice Loss</a:t>
            </a:r>
            <a:r>
              <a:rPr lang="en-US" sz="2283">
                <a:solidFill>
                  <a:srgbClr val="05066D"/>
                </a:solidFill>
                <a:latin typeface="Montserrat"/>
                <a:ea typeface="Montserrat"/>
                <a:cs typeface="Montserrat"/>
                <a:sym typeface="Montserrat"/>
              </a:rPr>
              <a:t> (L_GD).</a:t>
            </a:r>
          </a:p>
          <a:p>
            <a:pPr algn="l" marL="492903" indent="-246451" lvl="1">
              <a:lnSpc>
                <a:spcPts val="3196"/>
              </a:lnSpc>
              <a:buFont typeface="Arial"/>
              <a:buChar char="•"/>
            </a:pPr>
            <a:r>
              <a:rPr lang="en-US" sz="2283" u="sng">
                <a:solidFill>
                  <a:srgbClr val="05066D"/>
                </a:solidFill>
                <a:latin typeface="Montserrat"/>
                <a:ea typeface="Montserrat"/>
                <a:cs typeface="Montserrat"/>
                <a:sym typeface="Montserrat"/>
              </a:rPr>
              <a:t>Goal</a:t>
            </a:r>
            <a:r>
              <a:rPr lang="en-US" sz="2283">
                <a:solidFill>
                  <a:srgbClr val="05066D"/>
                </a:solidFill>
                <a:latin typeface="Montserrat"/>
                <a:ea typeface="Montserrat"/>
                <a:cs typeface="Montserrat"/>
                <a:sym typeface="Montserrat"/>
              </a:rPr>
              <a:t>: </a:t>
            </a:r>
            <a:r>
              <a:rPr lang="en-US" sz="2283">
                <a:solidFill>
                  <a:srgbClr val="05066D"/>
                </a:solidFill>
                <a:latin typeface="Montserrat"/>
                <a:ea typeface="Montserrat"/>
                <a:cs typeface="Montserrat"/>
                <a:sym typeface="Montserrat"/>
              </a:rPr>
              <a:t>to compare </a:t>
            </a:r>
            <a:r>
              <a:rPr lang="en-US" b="true" sz="2283">
                <a:solidFill>
                  <a:srgbClr val="05066D"/>
                </a:solidFill>
                <a:latin typeface="Montserrat Bold"/>
                <a:ea typeface="Montserrat Bold"/>
                <a:cs typeface="Montserrat Bold"/>
                <a:sym typeface="Montserrat Bold"/>
              </a:rPr>
              <a:t>reconstructed labels</a:t>
            </a:r>
            <a:r>
              <a:rPr lang="en-US" sz="2283">
                <a:solidFill>
                  <a:srgbClr val="05066D"/>
                </a:solidFill>
                <a:latin typeface="Montserrat"/>
                <a:ea typeface="Montserrat"/>
                <a:cs typeface="Montserrat"/>
                <a:sym typeface="Montserrat"/>
              </a:rPr>
              <a:t> (y_rec) with </a:t>
            </a:r>
            <a:r>
              <a:rPr lang="en-US" b="true" sz="2283">
                <a:solidFill>
                  <a:srgbClr val="05066D"/>
                </a:solidFill>
                <a:latin typeface="Montserrat Bold"/>
                <a:ea typeface="Montserrat Bold"/>
                <a:cs typeface="Montserrat Bold"/>
                <a:sym typeface="Montserrat Bold"/>
              </a:rPr>
              <a:t>ground truth</a:t>
            </a:r>
            <a:r>
              <a:rPr lang="en-US" sz="2283">
                <a:solidFill>
                  <a:srgbClr val="05066D"/>
                </a:solidFill>
                <a:latin typeface="Montserrat"/>
                <a:ea typeface="Montserrat"/>
                <a:cs typeface="Montserrat"/>
                <a:sym typeface="Montserrat"/>
              </a:rPr>
              <a:t> (y_gt).</a:t>
            </a:r>
          </a:p>
          <a:p>
            <a:pPr algn="l">
              <a:lnSpc>
                <a:spcPts val="3196"/>
              </a:lnSpc>
            </a:pPr>
          </a:p>
          <a:p>
            <a:pPr algn="l">
              <a:lnSpc>
                <a:spcPts val="3196"/>
              </a:lnSpc>
            </a:pPr>
          </a:p>
          <a:p>
            <a:pPr algn="l" marL="492903" indent="-246451" lvl="1">
              <a:lnSpc>
                <a:spcPts val="3196"/>
              </a:lnSpc>
              <a:spcBef>
                <a:spcPct val="0"/>
              </a:spcBef>
              <a:buFont typeface="Arial"/>
              <a:buChar char="•"/>
            </a:pPr>
            <a:r>
              <a:rPr lang="en-US" b="true" sz="2283">
                <a:solidFill>
                  <a:srgbClr val="05066D"/>
                </a:solidFill>
                <a:latin typeface="Montserrat Bold"/>
                <a:ea typeface="Montserrat Bold"/>
                <a:cs typeface="Montserrat Bold"/>
                <a:sym typeface="Montserrat Bold"/>
              </a:rPr>
              <a:t>QC Feedback:</a:t>
            </a:r>
            <a:r>
              <a:rPr lang="en-US" sz="2283">
                <a:solidFill>
                  <a:srgbClr val="05066D"/>
                </a:solidFill>
                <a:latin typeface="Montserrat"/>
                <a:ea typeface="Montserrat"/>
                <a:cs typeface="Montserrat"/>
                <a:sym typeface="Montserrat"/>
              </a:rPr>
              <a:t> samples with </a:t>
            </a:r>
            <a:r>
              <a:rPr lang="en-US" b="true" sz="2283">
                <a:solidFill>
                  <a:srgbClr val="05066D"/>
                </a:solidFill>
                <a:latin typeface="Montserrat Bold"/>
                <a:ea typeface="Montserrat Bold"/>
                <a:cs typeface="Montserrat Bold"/>
                <a:sym typeface="Montserrat Bold"/>
              </a:rPr>
              <a:t>low similarity </a:t>
            </a:r>
            <a:r>
              <a:rPr lang="en-US" sz="2283">
                <a:solidFill>
                  <a:srgbClr val="05066D"/>
                </a:solidFill>
                <a:latin typeface="Montserrat"/>
                <a:ea typeface="Montserrat"/>
                <a:cs typeface="Montserrat"/>
                <a:sym typeface="Montserrat"/>
              </a:rPr>
              <a:t>to predictions are flagged as </a:t>
            </a:r>
            <a:r>
              <a:rPr lang="en-US" b="true" sz="2283">
                <a:solidFill>
                  <a:srgbClr val="05066D"/>
                </a:solidFill>
                <a:latin typeface="Montserrat Bold"/>
                <a:ea typeface="Montserrat Bold"/>
                <a:cs typeface="Montserrat Bold"/>
                <a:sym typeface="Montserrat Bold"/>
              </a:rPr>
              <a:t>out-of-distribution (OoD)</a:t>
            </a:r>
            <a:r>
              <a:rPr lang="en-US" sz="2283">
                <a:solidFill>
                  <a:srgbClr val="05066D"/>
                </a:solidFill>
                <a:latin typeface="Montserrat"/>
                <a:ea typeface="Montserrat"/>
                <a:cs typeface="Montserrat"/>
                <a:sym typeface="Montserrat"/>
              </a:rPr>
              <a:t> and used to refine the model through</a:t>
            </a:r>
            <a:r>
              <a:rPr lang="en-US" sz="2283">
                <a:solidFill>
                  <a:srgbClr val="05066D"/>
                </a:solidFill>
                <a:latin typeface="Montserrat"/>
                <a:ea typeface="Montserrat"/>
                <a:cs typeface="Montserrat"/>
                <a:sym typeface="Montserrat"/>
              </a:rPr>
              <a:t> </a:t>
            </a:r>
            <a:r>
              <a:rPr lang="en-US" b="true" sz="2283">
                <a:solidFill>
                  <a:srgbClr val="05066D"/>
                </a:solidFill>
                <a:latin typeface="Montserrat Bold"/>
                <a:ea typeface="Montserrat Bold"/>
                <a:cs typeface="Montserrat Bold"/>
                <a:sym typeface="Montserrat Bold"/>
              </a:rPr>
              <a:t>backpropagation</a:t>
            </a:r>
            <a:r>
              <a:rPr lang="en-US" sz="2283">
                <a:solidFill>
                  <a:srgbClr val="05066D"/>
                </a:solidFill>
                <a:latin typeface="Montserrat"/>
                <a:ea typeface="Montserrat"/>
                <a:cs typeface="Montserrat"/>
                <a:sym typeface="Montserrat"/>
              </a:rPr>
              <a:t>.</a:t>
            </a:r>
          </a:p>
          <a:p>
            <a:pPr algn="l">
              <a:lnSpc>
                <a:spcPts val="3196"/>
              </a:lnSpc>
              <a:spcBef>
                <a:spcPct val="0"/>
              </a:spcBef>
            </a:pPr>
          </a:p>
        </p:txBody>
      </p:sp>
      <p:sp>
        <p:nvSpPr>
          <p:cNvPr name="TextBox 8" id="8"/>
          <p:cNvSpPr txBox="true"/>
          <p:nvPr/>
        </p:nvSpPr>
        <p:spPr>
          <a:xfrm rot="0">
            <a:off x="1028700" y="217728"/>
            <a:ext cx="16230600" cy="190817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Semi-supervised Learning with </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QC Candidate Selection</a:t>
            </a:r>
          </a:p>
        </p:txBody>
      </p:sp>
      <p:sp>
        <p:nvSpPr>
          <p:cNvPr name="TextBox 9" id="9"/>
          <p:cNvSpPr txBox="true"/>
          <p:nvPr/>
        </p:nvSpPr>
        <p:spPr>
          <a:xfrm rot="0">
            <a:off x="2442118" y="6402664"/>
            <a:ext cx="5970723" cy="2557260"/>
          </a:xfrm>
          <a:prstGeom prst="rect">
            <a:avLst/>
          </a:prstGeom>
        </p:spPr>
        <p:txBody>
          <a:bodyPr anchor="t" rtlCol="false" tIns="0" lIns="0" bIns="0" rIns="0">
            <a:spAutoFit/>
          </a:bodyPr>
          <a:lstStyle/>
          <a:p>
            <a:pPr algn="l">
              <a:lnSpc>
                <a:spcPts val="3423"/>
              </a:lnSpc>
            </a:pPr>
            <a:r>
              <a:rPr lang="en-US" sz="2445" u="sng">
                <a:solidFill>
                  <a:srgbClr val="05066D"/>
                </a:solidFill>
                <a:latin typeface="Montserrat"/>
                <a:ea typeface="Montserrat"/>
                <a:cs typeface="Montserrat"/>
                <a:sym typeface="Montserrat"/>
              </a:rPr>
              <a:t>Design</a:t>
            </a:r>
            <a:r>
              <a:rPr lang="en-US" sz="2445">
                <a:solidFill>
                  <a:srgbClr val="05066D"/>
                </a:solidFill>
                <a:latin typeface="Montserrat"/>
                <a:ea typeface="Montserrat"/>
                <a:cs typeface="Montserrat"/>
                <a:sym typeface="Montserrat"/>
              </a:rPr>
              <a:t>: mirroring the encoder design while replacing convolution with </a:t>
            </a:r>
            <a:r>
              <a:rPr lang="en-US" sz="2445" b="true">
                <a:solidFill>
                  <a:srgbClr val="05066D"/>
                </a:solidFill>
                <a:latin typeface="Montserrat Bold"/>
                <a:ea typeface="Montserrat Bold"/>
                <a:cs typeface="Montserrat Bold"/>
                <a:sym typeface="Montserrat Bold"/>
              </a:rPr>
              <a:t>transposed convolutions</a:t>
            </a:r>
            <a:r>
              <a:rPr lang="en-US" sz="2445">
                <a:solidFill>
                  <a:srgbClr val="05066D"/>
                </a:solidFill>
                <a:latin typeface="Montserrat"/>
                <a:ea typeface="Montserrat"/>
                <a:cs typeface="Montserrat"/>
                <a:sym typeface="Montserrat"/>
              </a:rPr>
              <a:t>. </a:t>
            </a:r>
          </a:p>
          <a:p>
            <a:pPr algn="l">
              <a:lnSpc>
                <a:spcPts val="3423"/>
              </a:lnSpc>
              <a:spcBef>
                <a:spcPct val="0"/>
              </a:spcBef>
            </a:pPr>
            <a:r>
              <a:rPr lang="en-US" b="true" sz="2445">
                <a:solidFill>
                  <a:srgbClr val="05066D"/>
                </a:solidFill>
                <a:latin typeface="Montserrat Bold"/>
                <a:ea typeface="Montserrat Bold"/>
                <a:cs typeface="Montserrat Bold"/>
                <a:sym typeface="Montserrat Bold"/>
              </a:rPr>
              <a:t>Core idea</a:t>
            </a:r>
            <a:r>
              <a:rPr lang="en-US" sz="2445">
                <a:solidFill>
                  <a:srgbClr val="05066D"/>
                </a:solidFill>
                <a:latin typeface="Montserrat"/>
                <a:ea typeface="Montserrat"/>
                <a:cs typeface="Montserrat"/>
                <a:sym typeface="Montserrat"/>
              </a:rPr>
              <a:t> is to estimate a model that captures the </a:t>
            </a:r>
            <a:r>
              <a:rPr lang="en-US" b="true" sz="2445">
                <a:solidFill>
                  <a:srgbClr val="05066D"/>
                </a:solidFill>
                <a:latin typeface="Montserrat Bold"/>
                <a:ea typeface="Montserrat Bold"/>
                <a:cs typeface="Montserrat Bold"/>
                <a:sym typeface="Montserrat Bold"/>
              </a:rPr>
              <a:t>variability</a:t>
            </a:r>
            <a:r>
              <a:rPr lang="en-US" sz="2445">
                <a:solidFill>
                  <a:srgbClr val="05066D"/>
                </a:solidFill>
                <a:latin typeface="Montserrat"/>
                <a:ea typeface="Montserrat"/>
                <a:cs typeface="Montserrat"/>
                <a:sym typeface="Montserrat"/>
              </a:rPr>
              <a:t> in cardiac segmentation masks.</a:t>
            </a:r>
          </a:p>
        </p:txBody>
      </p:sp>
      <p:sp>
        <p:nvSpPr>
          <p:cNvPr name="TextBox 10" id="10"/>
          <p:cNvSpPr txBox="true"/>
          <p:nvPr/>
        </p:nvSpPr>
        <p:spPr>
          <a:xfrm rot="0">
            <a:off x="2442118" y="5747105"/>
            <a:ext cx="5143920" cy="471805"/>
          </a:xfrm>
          <a:prstGeom prst="rect">
            <a:avLst/>
          </a:prstGeom>
        </p:spPr>
        <p:txBody>
          <a:bodyPr anchor="t" rtlCol="false" tIns="0" lIns="0" bIns="0" rIns="0">
            <a:spAutoFit/>
          </a:bodyPr>
          <a:lstStyle/>
          <a:p>
            <a:pPr algn="l">
              <a:lnSpc>
                <a:spcPts val="3919"/>
              </a:lnSpc>
              <a:spcBef>
                <a:spcPct val="0"/>
              </a:spcBef>
            </a:pPr>
            <a:r>
              <a:rPr lang="en-US" b="true" sz="2799">
                <a:solidFill>
                  <a:srgbClr val="05066D"/>
                </a:solidFill>
                <a:latin typeface="Montserrat Bold"/>
                <a:ea typeface="Montserrat Bold"/>
                <a:cs typeface="Montserrat Bold"/>
                <a:sym typeface="Montserrat Bold"/>
              </a:rPr>
              <a:t>Convolutional Autoencoder </a:t>
            </a:r>
          </a:p>
        </p:txBody>
      </p:sp>
      <p:sp>
        <p:nvSpPr>
          <p:cNvPr name="TextBox 11" id="11"/>
          <p:cNvSpPr txBox="true"/>
          <p:nvPr/>
        </p:nvSpPr>
        <p:spPr>
          <a:xfrm rot="0">
            <a:off x="168640" y="6618985"/>
            <a:ext cx="1718365" cy="1631941"/>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02</a:t>
            </a:r>
          </a:p>
        </p:txBody>
      </p:sp>
      <p:sp>
        <p:nvSpPr>
          <p:cNvPr name="TextBox 12" id="12"/>
          <p:cNvSpPr txBox="true"/>
          <p:nvPr/>
        </p:nvSpPr>
        <p:spPr>
          <a:xfrm rot="0">
            <a:off x="11677467" y="9717302"/>
            <a:ext cx="3587552" cy="266700"/>
          </a:xfrm>
          <a:prstGeom prst="rect">
            <a:avLst/>
          </a:prstGeom>
        </p:spPr>
        <p:txBody>
          <a:bodyPr anchor="t" rtlCol="false" tIns="0" lIns="0" bIns="0" rIns="0">
            <a:spAutoFit/>
          </a:bodyPr>
          <a:lstStyle/>
          <a:p>
            <a:pPr algn="ctr">
              <a:lnSpc>
                <a:spcPts val="2100"/>
              </a:lnSpc>
              <a:spcBef>
                <a:spcPct val="0"/>
              </a:spcBef>
            </a:pPr>
            <a:r>
              <a:rPr lang="en-US" sz="1500">
                <a:solidFill>
                  <a:srgbClr val="05066D"/>
                </a:solidFill>
                <a:latin typeface="Montserrat"/>
                <a:ea typeface="Montserrat"/>
                <a:cs typeface="Montserrat"/>
                <a:sym typeface="Montserrat"/>
              </a:rPr>
              <a:t>Visualization of Reconstruction phase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E4EEFF">
                <a:alpha val="100000"/>
              </a:srgbClr>
            </a:gs>
            <a:gs pos="100000">
              <a:srgbClr val="B0C5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494783" y="2836745"/>
            <a:ext cx="7956059" cy="1868396"/>
            <a:chOff x="0" y="0"/>
            <a:chExt cx="1268996" cy="298010"/>
          </a:xfrm>
        </p:grpSpPr>
        <p:sp>
          <p:nvSpPr>
            <p:cNvPr name="Freeform 3" id="3"/>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4" id="4"/>
            <p:cNvSpPr txBox="true"/>
            <p:nvPr/>
          </p:nvSpPr>
          <p:spPr>
            <a:xfrm>
              <a:off x="0" y="-133350"/>
              <a:ext cx="1268996" cy="4313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5" id="5"/>
          <p:cNvSpPr/>
          <p:nvPr/>
        </p:nvSpPr>
        <p:spPr>
          <a:xfrm flipH="false" flipV="false" rot="0">
            <a:off x="3676574" y="5889081"/>
            <a:ext cx="11301259" cy="3658783"/>
          </a:xfrm>
          <a:custGeom>
            <a:avLst/>
            <a:gdLst/>
            <a:ahLst/>
            <a:cxnLst/>
            <a:rect r="r" b="b" t="t" l="l"/>
            <a:pathLst>
              <a:path h="3658783" w="11301259">
                <a:moveTo>
                  <a:pt x="0" y="0"/>
                </a:moveTo>
                <a:lnTo>
                  <a:pt x="11301259" y="0"/>
                </a:lnTo>
                <a:lnTo>
                  <a:pt x="11301259" y="3658783"/>
                </a:lnTo>
                <a:lnTo>
                  <a:pt x="0" y="3658783"/>
                </a:lnTo>
                <a:lnTo>
                  <a:pt x="0" y="0"/>
                </a:lnTo>
                <a:close/>
              </a:path>
            </a:pathLst>
          </a:custGeom>
          <a:blipFill>
            <a:blip r:embed="rId2"/>
            <a:stretch>
              <a:fillRect l="0" t="0" r="0" b="0"/>
            </a:stretch>
          </a:blipFill>
        </p:spPr>
      </p:sp>
      <p:sp>
        <p:nvSpPr>
          <p:cNvPr name="Freeform 6" id="6"/>
          <p:cNvSpPr/>
          <p:nvPr/>
        </p:nvSpPr>
        <p:spPr>
          <a:xfrm flipH="false" flipV="false" rot="0">
            <a:off x="2607198" y="4705141"/>
            <a:ext cx="5556764" cy="585382"/>
          </a:xfrm>
          <a:custGeom>
            <a:avLst/>
            <a:gdLst/>
            <a:ahLst/>
            <a:cxnLst/>
            <a:rect r="r" b="b" t="t" l="l"/>
            <a:pathLst>
              <a:path h="585382" w="5556764">
                <a:moveTo>
                  <a:pt x="0" y="0"/>
                </a:moveTo>
                <a:lnTo>
                  <a:pt x="5556764" y="0"/>
                </a:lnTo>
                <a:lnTo>
                  <a:pt x="5556764" y="585383"/>
                </a:lnTo>
                <a:lnTo>
                  <a:pt x="0" y="585383"/>
                </a:lnTo>
                <a:lnTo>
                  <a:pt x="0" y="0"/>
                </a:lnTo>
                <a:close/>
              </a:path>
            </a:pathLst>
          </a:custGeom>
          <a:blipFill>
            <a:blip r:embed="rId3"/>
            <a:stretch>
              <a:fillRect l="0" t="0" r="0" b="0"/>
            </a:stretch>
          </a:blipFill>
          <a:ln w="28575" cap="sq">
            <a:solidFill>
              <a:srgbClr val="1F2B5B"/>
            </a:solidFill>
            <a:prstDash val="solid"/>
            <a:miter/>
          </a:ln>
        </p:spPr>
      </p:sp>
      <p:sp>
        <p:nvSpPr>
          <p:cNvPr name="TextBox 7" id="7"/>
          <p:cNvSpPr txBox="true"/>
          <p:nvPr/>
        </p:nvSpPr>
        <p:spPr>
          <a:xfrm rot="0">
            <a:off x="1747200" y="433270"/>
            <a:ext cx="15160007" cy="190817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Semi-supervised Learning with </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QC Candidate Selection</a:t>
            </a:r>
          </a:p>
        </p:txBody>
      </p:sp>
      <p:sp>
        <p:nvSpPr>
          <p:cNvPr name="TextBox 8" id="8"/>
          <p:cNvSpPr txBox="true"/>
          <p:nvPr/>
        </p:nvSpPr>
        <p:spPr>
          <a:xfrm rot="0">
            <a:off x="258181" y="2869248"/>
            <a:ext cx="1895691" cy="1631941"/>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3.a</a:t>
            </a:r>
          </a:p>
        </p:txBody>
      </p:sp>
      <p:sp>
        <p:nvSpPr>
          <p:cNvPr name="TextBox 9" id="9"/>
          <p:cNvSpPr txBox="true"/>
          <p:nvPr/>
        </p:nvSpPr>
        <p:spPr>
          <a:xfrm rot="0">
            <a:off x="2607198" y="2568893"/>
            <a:ext cx="5143920" cy="471805"/>
          </a:xfrm>
          <a:prstGeom prst="rect">
            <a:avLst/>
          </a:prstGeom>
        </p:spPr>
        <p:txBody>
          <a:bodyPr anchor="t" rtlCol="false" tIns="0" lIns="0" bIns="0" rIns="0">
            <a:spAutoFit/>
          </a:bodyPr>
          <a:lstStyle/>
          <a:p>
            <a:pPr algn="l">
              <a:lnSpc>
                <a:spcPts val="3919"/>
              </a:lnSpc>
              <a:spcBef>
                <a:spcPct val="0"/>
              </a:spcBef>
            </a:pPr>
            <a:r>
              <a:rPr lang="en-US" b="true" sz="2799">
                <a:solidFill>
                  <a:srgbClr val="05066D"/>
                </a:solidFill>
                <a:latin typeface="Montserrat Bold"/>
                <a:ea typeface="Montserrat Bold"/>
                <a:cs typeface="Montserrat Bold"/>
                <a:sym typeface="Montserrat Bold"/>
              </a:rPr>
              <a:t>Semi-supervised Learning</a:t>
            </a:r>
          </a:p>
        </p:txBody>
      </p:sp>
      <p:sp>
        <p:nvSpPr>
          <p:cNvPr name="TextBox 10" id="10"/>
          <p:cNvSpPr txBox="true"/>
          <p:nvPr/>
        </p:nvSpPr>
        <p:spPr>
          <a:xfrm rot="0">
            <a:off x="6835130" y="9719314"/>
            <a:ext cx="4617740" cy="266700"/>
          </a:xfrm>
          <a:prstGeom prst="rect">
            <a:avLst/>
          </a:prstGeom>
        </p:spPr>
        <p:txBody>
          <a:bodyPr anchor="t" rtlCol="false" tIns="0" lIns="0" bIns="0" rIns="0">
            <a:spAutoFit/>
          </a:bodyPr>
          <a:lstStyle/>
          <a:p>
            <a:pPr algn="ctr">
              <a:lnSpc>
                <a:spcPts val="2100"/>
              </a:lnSpc>
              <a:spcBef>
                <a:spcPct val="0"/>
              </a:spcBef>
            </a:pPr>
            <a:r>
              <a:rPr lang="en-US" sz="1500">
                <a:solidFill>
                  <a:srgbClr val="05066D"/>
                </a:solidFill>
                <a:latin typeface="Montserrat"/>
                <a:ea typeface="Montserrat"/>
                <a:cs typeface="Montserrat"/>
                <a:sym typeface="Montserrat"/>
              </a:rPr>
              <a:t>Visualization of Semi-supervised Learning phase</a:t>
            </a:r>
          </a:p>
        </p:txBody>
      </p:sp>
      <p:sp>
        <p:nvSpPr>
          <p:cNvPr name="TextBox 11" id="11"/>
          <p:cNvSpPr txBox="true"/>
          <p:nvPr/>
        </p:nvSpPr>
        <p:spPr>
          <a:xfrm rot="0">
            <a:off x="2607198" y="3123565"/>
            <a:ext cx="13765929" cy="1271270"/>
          </a:xfrm>
          <a:prstGeom prst="rect">
            <a:avLst/>
          </a:prstGeom>
        </p:spPr>
        <p:txBody>
          <a:bodyPr anchor="t" rtlCol="false" tIns="0" lIns="0" bIns="0" rIns="0">
            <a:spAutoFit/>
          </a:bodyPr>
          <a:lstStyle/>
          <a:p>
            <a:pPr algn="l">
              <a:lnSpc>
                <a:spcPts val="3430"/>
              </a:lnSpc>
              <a:spcBef>
                <a:spcPct val="0"/>
              </a:spcBef>
            </a:pPr>
            <a:r>
              <a:rPr lang="en-US" sz="2450">
                <a:solidFill>
                  <a:srgbClr val="05066D"/>
                </a:solidFill>
                <a:latin typeface="Montserrat"/>
                <a:ea typeface="Montserrat"/>
                <a:cs typeface="Montserrat"/>
                <a:sym typeface="Montserrat"/>
              </a:rPr>
              <a:t>Combines </a:t>
            </a:r>
            <a:r>
              <a:rPr lang="en-US" b="true" sz="2450">
                <a:solidFill>
                  <a:srgbClr val="05066D"/>
                </a:solidFill>
                <a:latin typeface="Montserrat Bold"/>
                <a:ea typeface="Montserrat Bold"/>
                <a:cs typeface="Montserrat Bold"/>
                <a:sym typeface="Montserrat Bold"/>
              </a:rPr>
              <a:t>supervised learning</a:t>
            </a:r>
            <a:r>
              <a:rPr lang="en-US" sz="2450">
                <a:solidFill>
                  <a:srgbClr val="05066D"/>
                </a:solidFill>
                <a:latin typeface="Montserrat"/>
                <a:ea typeface="Montserrat"/>
                <a:cs typeface="Montserrat"/>
                <a:sym typeface="Montserrat"/>
              </a:rPr>
              <a:t> with a </a:t>
            </a:r>
            <a:r>
              <a:rPr lang="en-US" b="true" sz="2450">
                <a:solidFill>
                  <a:srgbClr val="05066D"/>
                </a:solidFill>
                <a:latin typeface="Montserrat Bold"/>
                <a:ea typeface="Montserrat Bold"/>
                <a:cs typeface="Montserrat Bold"/>
                <a:sym typeface="Montserrat Bold"/>
              </a:rPr>
              <a:t>reconstruction model</a:t>
            </a:r>
            <a:r>
              <a:rPr lang="en-US" sz="2450">
                <a:solidFill>
                  <a:srgbClr val="05066D"/>
                </a:solidFill>
                <a:latin typeface="Montserrat"/>
                <a:ea typeface="Montserrat"/>
                <a:cs typeface="Montserrat"/>
                <a:sym typeface="Montserrat"/>
              </a:rPr>
              <a:t> to effectively identify out-of-distribution (OoD) data. If OoD data is found, feedback is </a:t>
            </a:r>
            <a:r>
              <a:rPr lang="en-US" b="true" sz="2450">
                <a:solidFill>
                  <a:srgbClr val="05066D"/>
                </a:solidFill>
                <a:latin typeface="Montserrat Bold"/>
                <a:ea typeface="Montserrat Bold"/>
                <a:cs typeface="Montserrat Bold"/>
                <a:sym typeface="Montserrat Bold"/>
              </a:rPr>
              <a:t>backpropagated</a:t>
            </a:r>
            <a:r>
              <a:rPr lang="en-US" sz="2450">
                <a:solidFill>
                  <a:srgbClr val="05066D"/>
                </a:solidFill>
                <a:latin typeface="Montserrat"/>
                <a:ea typeface="Montserrat"/>
                <a:cs typeface="Montserrat"/>
                <a:sym typeface="Montserrat"/>
              </a:rPr>
              <a:t> to refine the model.</a:t>
            </a:r>
          </a:p>
        </p:txBody>
      </p:sp>
      <p:sp>
        <p:nvSpPr>
          <p:cNvPr name="TextBox 12" id="12"/>
          <p:cNvSpPr txBox="true"/>
          <p:nvPr/>
        </p:nvSpPr>
        <p:spPr>
          <a:xfrm rot="0">
            <a:off x="8621162" y="4229837"/>
            <a:ext cx="8536491" cy="1354455"/>
          </a:xfrm>
          <a:prstGeom prst="rect">
            <a:avLst/>
          </a:prstGeom>
        </p:spPr>
        <p:txBody>
          <a:bodyPr anchor="t" rtlCol="false" tIns="0" lIns="0" bIns="0" rIns="0">
            <a:spAutoFit/>
          </a:bodyPr>
          <a:lstStyle/>
          <a:p>
            <a:pPr algn="l">
              <a:lnSpc>
                <a:spcPts val="2760"/>
              </a:lnSpc>
            </a:pPr>
            <a:r>
              <a:rPr lang="en-US" sz="2000" spc="196" b="true">
                <a:solidFill>
                  <a:srgbClr val="05066D"/>
                </a:solidFill>
                <a:latin typeface="Montserrat Bold"/>
                <a:ea typeface="Montserrat Bold"/>
                <a:cs typeface="Montserrat Bold"/>
                <a:sym typeface="Montserrat Bold"/>
              </a:rPr>
              <a:t>L_WGD</a:t>
            </a:r>
            <a:r>
              <a:rPr lang="en-US" sz="2000" spc="196" b="true">
                <a:solidFill>
                  <a:srgbClr val="05066D"/>
                </a:solidFill>
                <a:latin typeface="Montserrat Medium"/>
                <a:ea typeface="Montserrat Medium"/>
                <a:cs typeface="Montserrat Medium"/>
                <a:sym typeface="Montserrat Medium"/>
              </a:rPr>
              <a:t> - weighted Generalized Dice Loss</a:t>
            </a:r>
          </a:p>
          <a:p>
            <a:pPr algn="l">
              <a:lnSpc>
                <a:spcPts val="2760"/>
              </a:lnSpc>
            </a:pPr>
            <a:r>
              <a:rPr lang="en-US" sz="2000" spc="196" b="true">
                <a:solidFill>
                  <a:srgbClr val="05066D"/>
                </a:solidFill>
                <a:latin typeface="Montserrat Bold"/>
                <a:ea typeface="Montserrat Bold"/>
                <a:cs typeface="Montserrat Bold"/>
                <a:sym typeface="Montserrat Bold"/>
              </a:rPr>
              <a:t>L_sup </a:t>
            </a:r>
            <a:r>
              <a:rPr lang="en-US" sz="2000" spc="196" b="true">
                <a:solidFill>
                  <a:srgbClr val="05066D"/>
                </a:solidFill>
                <a:latin typeface="Montserrat Medium"/>
                <a:ea typeface="Montserrat Medium"/>
                <a:cs typeface="Montserrat Medium"/>
                <a:sym typeface="Montserrat Medium"/>
              </a:rPr>
              <a:t>- supervised loss. </a:t>
            </a:r>
          </a:p>
          <a:p>
            <a:pPr algn="l">
              <a:lnSpc>
                <a:spcPts val="2760"/>
              </a:lnSpc>
            </a:pPr>
            <a:r>
              <a:rPr lang="en-US" sz="2000" spc="196" b="true">
                <a:solidFill>
                  <a:srgbClr val="05066D"/>
                </a:solidFill>
                <a:latin typeface="Montserrat Bold"/>
                <a:ea typeface="Montserrat Bold"/>
                <a:cs typeface="Montserrat Bold"/>
                <a:sym typeface="Montserrat Bold"/>
              </a:rPr>
              <a:t>𝛼</a:t>
            </a:r>
            <a:r>
              <a:rPr lang="en-US" sz="2000" spc="196" b="true">
                <a:solidFill>
                  <a:srgbClr val="05066D"/>
                </a:solidFill>
                <a:latin typeface="Montserrat Medium"/>
                <a:ea typeface="Montserrat Medium"/>
                <a:cs typeface="Montserrat Medium"/>
                <a:sym typeface="Montserrat Medium"/>
              </a:rPr>
              <a:t> adjusts the reliability of the reconstruction model</a:t>
            </a:r>
          </a:p>
          <a:p>
            <a:pPr algn="l">
              <a:lnSpc>
                <a:spcPts val="2760"/>
              </a:lnSpc>
              <a:spcBef>
                <a:spcPct val="0"/>
              </a:spcBef>
            </a:pPr>
            <a:r>
              <a:rPr lang="en-US" b="true" sz="2000" spc="196">
                <a:solidFill>
                  <a:srgbClr val="05066D"/>
                </a:solidFill>
                <a:latin typeface="Montserrat Medium"/>
                <a:ea typeface="Montserrat Medium"/>
                <a:cs typeface="Montserrat Medium"/>
                <a:sym typeface="Montserrat Medium"/>
              </a:rPr>
              <a:t>𝛼 is set to </a:t>
            </a:r>
            <a:r>
              <a:rPr lang="en-US" b="true" sz="2000" spc="196">
                <a:solidFill>
                  <a:srgbClr val="05066D"/>
                </a:solidFill>
                <a:latin typeface="Montserrat Bold"/>
                <a:ea typeface="Montserrat Bold"/>
                <a:cs typeface="Montserrat Bold"/>
                <a:sym typeface="Montserrat Bold"/>
              </a:rPr>
              <a:t>1/𝑘</a:t>
            </a:r>
            <a:r>
              <a:rPr lang="en-US" b="true" sz="2000" spc="196">
                <a:solidFill>
                  <a:srgbClr val="05066D"/>
                </a:solidFill>
                <a:latin typeface="Montserrat Medium"/>
                <a:ea typeface="Montserrat Medium"/>
                <a:cs typeface="Montserrat Medium"/>
                <a:sym typeface="Montserrat Medium"/>
              </a:rPr>
              <a:t>, where </a:t>
            </a:r>
            <a:r>
              <a:rPr lang="en-US" b="true" sz="2000" spc="196">
                <a:solidFill>
                  <a:srgbClr val="05066D"/>
                </a:solidFill>
                <a:latin typeface="Montserrat Bold"/>
                <a:ea typeface="Montserrat Bold"/>
                <a:cs typeface="Montserrat Bold"/>
                <a:sym typeface="Montserrat Bold"/>
              </a:rPr>
              <a:t>𝑘</a:t>
            </a:r>
            <a:r>
              <a:rPr lang="en-US" b="true" sz="2000" spc="196">
                <a:solidFill>
                  <a:srgbClr val="05066D"/>
                </a:solidFill>
                <a:latin typeface="Montserrat Medium"/>
                <a:ea typeface="Montserrat Medium"/>
                <a:cs typeface="Montserrat Medium"/>
                <a:sym typeface="Montserrat Medium"/>
              </a:rPr>
              <a:t> is number of epochs.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EBF2"/>
        </a:solidFill>
      </p:bgPr>
    </p:bg>
    <p:spTree>
      <p:nvGrpSpPr>
        <p:cNvPr id="1" name=""/>
        <p:cNvGrpSpPr/>
        <p:nvPr/>
      </p:nvGrpSpPr>
      <p:grpSpPr>
        <a:xfrm>
          <a:off x="0" y="0"/>
          <a:ext cx="0" cy="0"/>
          <a:chOff x="0" y="0"/>
          <a:chExt cx="0" cy="0"/>
        </a:xfrm>
      </p:grpSpPr>
      <p:grpSp>
        <p:nvGrpSpPr>
          <p:cNvPr name="Group 2" id="2"/>
          <p:cNvGrpSpPr/>
          <p:nvPr/>
        </p:nvGrpSpPr>
        <p:grpSpPr>
          <a:xfrm rot="0">
            <a:off x="-5494783" y="2836745"/>
            <a:ext cx="7956059" cy="1868396"/>
            <a:chOff x="0" y="0"/>
            <a:chExt cx="1268996" cy="298010"/>
          </a:xfrm>
        </p:grpSpPr>
        <p:sp>
          <p:nvSpPr>
            <p:cNvPr name="Freeform 3" id="3"/>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4" id="4"/>
            <p:cNvSpPr txBox="true"/>
            <p:nvPr/>
          </p:nvSpPr>
          <p:spPr>
            <a:xfrm>
              <a:off x="0" y="-133350"/>
              <a:ext cx="1268996" cy="4313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Freeform 5" id="5"/>
          <p:cNvSpPr/>
          <p:nvPr/>
        </p:nvSpPr>
        <p:spPr>
          <a:xfrm flipH="false" flipV="false" rot="0">
            <a:off x="7674354" y="4705141"/>
            <a:ext cx="10046159" cy="4985406"/>
          </a:xfrm>
          <a:custGeom>
            <a:avLst/>
            <a:gdLst/>
            <a:ahLst/>
            <a:cxnLst/>
            <a:rect r="r" b="b" t="t" l="l"/>
            <a:pathLst>
              <a:path h="4985406" w="10046159">
                <a:moveTo>
                  <a:pt x="0" y="0"/>
                </a:moveTo>
                <a:lnTo>
                  <a:pt x="10046158" y="0"/>
                </a:lnTo>
                <a:lnTo>
                  <a:pt x="10046158" y="4985406"/>
                </a:lnTo>
                <a:lnTo>
                  <a:pt x="0" y="4985406"/>
                </a:lnTo>
                <a:lnTo>
                  <a:pt x="0" y="0"/>
                </a:lnTo>
                <a:close/>
              </a:path>
            </a:pathLst>
          </a:custGeom>
          <a:blipFill>
            <a:blip r:embed="rId2"/>
            <a:stretch>
              <a:fillRect l="0" t="0" r="0" b="0"/>
            </a:stretch>
          </a:blipFill>
        </p:spPr>
      </p:sp>
      <p:sp>
        <p:nvSpPr>
          <p:cNvPr name="Freeform 6" id="6"/>
          <p:cNvSpPr/>
          <p:nvPr/>
        </p:nvSpPr>
        <p:spPr>
          <a:xfrm flipH="false" flipV="false" rot="0">
            <a:off x="1206026" y="7244912"/>
            <a:ext cx="4762577" cy="1487165"/>
          </a:xfrm>
          <a:custGeom>
            <a:avLst/>
            <a:gdLst/>
            <a:ahLst/>
            <a:cxnLst/>
            <a:rect r="r" b="b" t="t" l="l"/>
            <a:pathLst>
              <a:path h="1487165" w="4762577">
                <a:moveTo>
                  <a:pt x="0" y="0"/>
                </a:moveTo>
                <a:lnTo>
                  <a:pt x="4762577" y="0"/>
                </a:lnTo>
                <a:lnTo>
                  <a:pt x="4762577" y="1487165"/>
                </a:lnTo>
                <a:lnTo>
                  <a:pt x="0" y="1487165"/>
                </a:lnTo>
                <a:lnTo>
                  <a:pt x="0" y="0"/>
                </a:lnTo>
                <a:close/>
              </a:path>
            </a:pathLst>
          </a:custGeom>
          <a:blipFill>
            <a:blip r:embed="rId3"/>
            <a:stretch>
              <a:fillRect l="0" t="0" r="0" b="0"/>
            </a:stretch>
          </a:blipFill>
          <a:ln w="28575" cap="sq">
            <a:solidFill>
              <a:srgbClr val="1F2B5B"/>
            </a:solidFill>
            <a:prstDash val="solid"/>
            <a:miter/>
          </a:ln>
        </p:spPr>
      </p:sp>
      <p:sp>
        <p:nvSpPr>
          <p:cNvPr name="TextBox 7" id="7"/>
          <p:cNvSpPr txBox="true"/>
          <p:nvPr/>
        </p:nvSpPr>
        <p:spPr>
          <a:xfrm rot="0">
            <a:off x="1730895" y="595195"/>
            <a:ext cx="15160007" cy="1908175"/>
          </a:xfrm>
          <a:prstGeom prst="rect">
            <a:avLst/>
          </a:prstGeom>
        </p:spPr>
        <p:txBody>
          <a:bodyPr anchor="t" rtlCol="false" tIns="0" lIns="0" bIns="0" rIns="0">
            <a:spAutoFit/>
          </a:bodyPr>
          <a:lstStyle/>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Semi-supervised Learning with QC Candidate Selection</a:t>
            </a:r>
          </a:p>
        </p:txBody>
      </p:sp>
      <p:sp>
        <p:nvSpPr>
          <p:cNvPr name="TextBox 8" id="8"/>
          <p:cNvSpPr txBox="true"/>
          <p:nvPr/>
        </p:nvSpPr>
        <p:spPr>
          <a:xfrm rot="0">
            <a:off x="258181" y="2869248"/>
            <a:ext cx="1895691" cy="1631941"/>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3.b</a:t>
            </a:r>
          </a:p>
        </p:txBody>
      </p:sp>
      <p:sp>
        <p:nvSpPr>
          <p:cNvPr name="TextBox 9" id="9"/>
          <p:cNvSpPr txBox="true"/>
          <p:nvPr/>
        </p:nvSpPr>
        <p:spPr>
          <a:xfrm rot="0">
            <a:off x="2813620" y="2912180"/>
            <a:ext cx="5143920" cy="471805"/>
          </a:xfrm>
          <a:prstGeom prst="rect">
            <a:avLst/>
          </a:prstGeom>
        </p:spPr>
        <p:txBody>
          <a:bodyPr anchor="t" rtlCol="false" tIns="0" lIns="0" bIns="0" rIns="0">
            <a:spAutoFit/>
          </a:bodyPr>
          <a:lstStyle/>
          <a:p>
            <a:pPr algn="l">
              <a:lnSpc>
                <a:spcPts val="3919"/>
              </a:lnSpc>
              <a:spcBef>
                <a:spcPct val="0"/>
              </a:spcBef>
            </a:pPr>
            <a:r>
              <a:rPr lang="en-US" b="true" sz="2799">
                <a:solidFill>
                  <a:srgbClr val="05066D"/>
                </a:solidFill>
                <a:latin typeface="Montserrat Bold"/>
                <a:ea typeface="Montserrat Bold"/>
                <a:cs typeface="Montserrat Bold"/>
                <a:sym typeface="Montserrat Bold"/>
              </a:rPr>
              <a:t>Semi-supervised Learning</a:t>
            </a:r>
          </a:p>
        </p:txBody>
      </p:sp>
      <p:sp>
        <p:nvSpPr>
          <p:cNvPr name="TextBox 10" id="10"/>
          <p:cNvSpPr txBox="true"/>
          <p:nvPr/>
        </p:nvSpPr>
        <p:spPr>
          <a:xfrm rot="0">
            <a:off x="9310899" y="9811859"/>
            <a:ext cx="6773069" cy="266700"/>
          </a:xfrm>
          <a:prstGeom prst="rect">
            <a:avLst/>
          </a:prstGeom>
        </p:spPr>
        <p:txBody>
          <a:bodyPr anchor="t" rtlCol="false" tIns="0" lIns="0" bIns="0" rIns="0">
            <a:spAutoFit/>
          </a:bodyPr>
          <a:lstStyle/>
          <a:p>
            <a:pPr algn="ctr">
              <a:lnSpc>
                <a:spcPts val="2100"/>
              </a:lnSpc>
              <a:spcBef>
                <a:spcPct val="0"/>
              </a:spcBef>
            </a:pPr>
            <a:r>
              <a:rPr lang="en-US" sz="1500">
                <a:solidFill>
                  <a:srgbClr val="05066D"/>
                </a:solidFill>
                <a:latin typeface="Montserrat"/>
                <a:ea typeface="Montserrat"/>
                <a:cs typeface="Montserrat"/>
                <a:sym typeface="Montserrat"/>
              </a:rPr>
              <a:t>pDC and pHD distributions with Upper and Lower thresholds (red line).</a:t>
            </a:r>
          </a:p>
        </p:txBody>
      </p:sp>
      <p:sp>
        <p:nvSpPr>
          <p:cNvPr name="TextBox 11" id="11"/>
          <p:cNvSpPr txBox="true"/>
          <p:nvPr/>
        </p:nvSpPr>
        <p:spPr>
          <a:xfrm rot="0">
            <a:off x="2813620" y="3671509"/>
            <a:ext cx="14445680" cy="842645"/>
          </a:xfrm>
          <a:prstGeom prst="rect">
            <a:avLst/>
          </a:prstGeom>
        </p:spPr>
        <p:txBody>
          <a:bodyPr anchor="t" rtlCol="false" tIns="0" lIns="0" bIns="0" rIns="0">
            <a:spAutoFit/>
          </a:bodyPr>
          <a:lstStyle/>
          <a:p>
            <a:pPr algn="l">
              <a:lnSpc>
                <a:spcPts val="3430"/>
              </a:lnSpc>
              <a:spcBef>
                <a:spcPct val="0"/>
              </a:spcBef>
            </a:pPr>
            <a:r>
              <a:rPr lang="en-US" sz="2450">
                <a:solidFill>
                  <a:srgbClr val="05066D"/>
                </a:solidFill>
                <a:latin typeface="Montserrat"/>
                <a:ea typeface="Montserrat"/>
                <a:cs typeface="Montserrat"/>
                <a:sym typeface="Montserrat"/>
              </a:rPr>
              <a:t>To identify </a:t>
            </a:r>
            <a:r>
              <a:rPr lang="en-US" b="true" sz="2450">
                <a:solidFill>
                  <a:srgbClr val="05066D"/>
                </a:solidFill>
                <a:latin typeface="Montserrat Bold"/>
                <a:ea typeface="Montserrat Bold"/>
                <a:cs typeface="Montserrat Bold"/>
                <a:sym typeface="Montserrat Bold"/>
              </a:rPr>
              <a:t>OoD data</a:t>
            </a:r>
            <a:r>
              <a:rPr lang="en-US" sz="2450">
                <a:solidFill>
                  <a:srgbClr val="05066D"/>
                </a:solidFill>
                <a:latin typeface="Montserrat"/>
                <a:ea typeface="Montserrat"/>
                <a:cs typeface="Montserrat"/>
                <a:sym typeface="Montserrat"/>
              </a:rPr>
              <a:t>, </a:t>
            </a:r>
            <a:r>
              <a:rPr lang="en-US" b="true" sz="2450">
                <a:solidFill>
                  <a:srgbClr val="05066D"/>
                </a:solidFill>
                <a:latin typeface="Montserrat Bold"/>
                <a:ea typeface="Montserrat Bold"/>
                <a:cs typeface="Montserrat Bold"/>
                <a:sym typeface="Montserrat Bold"/>
              </a:rPr>
              <a:t>pseudo Dice Coefficient </a:t>
            </a:r>
            <a:r>
              <a:rPr lang="en-US" sz="2450">
                <a:solidFill>
                  <a:srgbClr val="05066D"/>
                </a:solidFill>
                <a:latin typeface="Montserrat"/>
                <a:ea typeface="Montserrat"/>
                <a:cs typeface="Montserrat"/>
                <a:sym typeface="Montserrat"/>
              </a:rPr>
              <a:t>(pDC) and </a:t>
            </a:r>
            <a:r>
              <a:rPr lang="en-US" b="true" sz="2450">
                <a:solidFill>
                  <a:srgbClr val="05066D"/>
                </a:solidFill>
                <a:latin typeface="Montserrat Bold"/>
                <a:ea typeface="Montserrat Bold"/>
                <a:cs typeface="Montserrat Bold"/>
                <a:sym typeface="Montserrat Bold"/>
              </a:rPr>
              <a:t>pseudo Hausdorff Distance </a:t>
            </a:r>
            <a:r>
              <a:rPr lang="en-US" sz="2450">
                <a:solidFill>
                  <a:srgbClr val="05066D"/>
                </a:solidFill>
                <a:latin typeface="Montserrat"/>
                <a:ea typeface="Montserrat"/>
                <a:cs typeface="Montserrat"/>
                <a:sym typeface="Montserrat"/>
              </a:rPr>
              <a:t>(pHD) are used with defined thresholds. </a:t>
            </a:r>
          </a:p>
        </p:txBody>
      </p:sp>
      <p:sp>
        <p:nvSpPr>
          <p:cNvPr name="TextBox 12" id="12"/>
          <p:cNvSpPr txBox="true"/>
          <p:nvPr/>
        </p:nvSpPr>
        <p:spPr>
          <a:xfrm rot="0">
            <a:off x="1028700" y="5316417"/>
            <a:ext cx="5841433" cy="1271270"/>
          </a:xfrm>
          <a:prstGeom prst="rect">
            <a:avLst/>
          </a:prstGeom>
        </p:spPr>
        <p:txBody>
          <a:bodyPr anchor="t" rtlCol="false" tIns="0" lIns="0" bIns="0" rIns="0">
            <a:spAutoFit/>
          </a:bodyPr>
          <a:lstStyle/>
          <a:p>
            <a:pPr algn="l">
              <a:lnSpc>
                <a:spcPts val="3430"/>
              </a:lnSpc>
              <a:spcBef>
                <a:spcPct val="0"/>
              </a:spcBef>
            </a:pPr>
            <a:r>
              <a:rPr lang="en-US" sz="2450">
                <a:solidFill>
                  <a:srgbClr val="05066D"/>
                </a:solidFill>
                <a:latin typeface="Montserrat"/>
                <a:ea typeface="Montserrat"/>
                <a:cs typeface="Montserrat"/>
                <a:sym typeface="Montserrat"/>
              </a:rPr>
              <a:t>The best model is selected using </a:t>
            </a:r>
            <a:r>
              <a:rPr lang="en-US" b="true" sz="2450">
                <a:solidFill>
                  <a:srgbClr val="05066D"/>
                </a:solidFill>
                <a:latin typeface="Montserrat Bold"/>
                <a:ea typeface="Montserrat Bold"/>
                <a:cs typeface="Montserrat Bold"/>
                <a:sym typeface="Montserrat Bold"/>
              </a:rPr>
              <a:t>Quality Control (QC)</a:t>
            </a:r>
            <a:r>
              <a:rPr lang="en-US" sz="2450">
                <a:solidFill>
                  <a:srgbClr val="05066D"/>
                </a:solidFill>
                <a:latin typeface="Montserrat"/>
                <a:ea typeface="Montserrat"/>
                <a:cs typeface="Montserrat"/>
                <a:sym typeface="Montserrat"/>
              </a:rPr>
              <a:t> based on </a:t>
            </a:r>
            <a:r>
              <a:rPr lang="en-US" b="true" sz="2450">
                <a:solidFill>
                  <a:srgbClr val="05066D"/>
                </a:solidFill>
                <a:latin typeface="Montserrat Bold"/>
                <a:ea typeface="Montserrat Bold"/>
                <a:cs typeface="Montserrat Bold"/>
                <a:sym typeface="Montserrat Bold"/>
              </a:rPr>
              <a:t>DC</a:t>
            </a:r>
            <a:r>
              <a:rPr lang="en-US" sz="2450">
                <a:solidFill>
                  <a:srgbClr val="05066D"/>
                </a:solidFill>
                <a:latin typeface="Montserrat"/>
                <a:ea typeface="Montserrat"/>
                <a:cs typeface="Montserrat"/>
                <a:sym typeface="Montserrat"/>
              </a:rPr>
              <a:t> and </a:t>
            </a:r>
            <a:r>
              <a:rPr lang="en-US" b="true" sz="2450">
                <a:solidFill>
                  <a:srgbClr val="05066D"/>
                </a:solidFill>
                <a:latin typeface="Montserrat Bold"/>
                <a:ea typeface="Montserrat Bold"/>
                <a:cs typeface="Montserrat Bold"/>
                <a:sym typeface="Montserrat Bold"/>
              </a:rPr>
              <a:t>HD</a:t>
            </a:r>
            <a:r>
              <a:rPr lang="en-US" sz="2450">
                <a:solidFill>
                  <a:srgbClr val="05066D"/>
                </a:solidFill>
                <a:latin typeface="Montserrat"/>
                <a:ea typeface="Montserrat"/>
                <a:cs typeface="Montserrat"/>
                <a:sym typeface="Montserrat"/>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61777" y="574410"/>
            <a:ext cx="15364446" cy="190817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U-Net Based Domain Adversarial </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Neural Network (DANN)</a:t>
            </a:r>
          </a:p>
        </p:txBody>
      </p:sp>
      <p:grpSp>
        <p:nvGrpSpPr>
          <p:cNvPr name="Group 3" id="3"/>
          <p:cNvGrpSpPr/>
          <p:nvPr/>
        </p:nvGrpSpPr>
        <p:grpSpPr>
          <a:xfrm rot="0">
            <a:off x="2261270" y="2924324"/>
            <a:ext cx="13765461" cy="3052953"/>
            <a:chOff x="0" y="0"/>
            <a:chExt cx="1900928" cy="421595"/>
          </a:xfrm>
        </p:grpSpPr>
        <p:sp>
          <p:nvSpPr>
            <p:cNvPr name="Freeform 4" id="4"/>
            <p:cNvSpPr/>
            <p:nvPr/>
          </p:nvSpPr>
          <p:spPr>
            <a:xfrm flipH="false" flipV="false" rot="0">
              <a:off x="0" y="0"/>
              <a:ext cx="1900928" cy="421595"/>
            </a:xfrm>
            <a:custGeom>
              <a:avLst/>
              <a:gdLst/>
              <a:ahLst/>
              <a:cxnLst/>
              <a:rect r="r" b="b" t="t" l="l"/>
              <a:pathLst>
                <a:path h="421595" w="1900928">
                  <a:moveTo>
                    <a:pt x="9561" y="0"/>
                  </a:moveTo>
                  <a:lnTo>
                    <a:pt x="1891367" y="0"/>
                  </a:lnTo>
                  <a:cubicBezTo>
                    <a:pt x="1896648" y="0"/>
                    <a:pt x="1900928" y="4281"/>
                    <a:pt x="1900928" y="9561"/>
                  </a:cubicBezTo>
                  <a:lnTo>
                    <a:pt x="1900928" y="412034"/>
                  </a:lnTo>
                  <a:cubicBezTo>
                    <a:pt x="1900928" y="417314"/>
                    <a:pt x="1896648" y="421595"/>
                    <a:pt x="1891367" y="421595"/>
                  </a:cubicBezTo>
                  <a:lnTo>
                    <a:pt x="9561" y="421595"/>
                  </a:lnTo>
                  <a:cubicBezTo>
                    <a:pt x="4281" y="421595"/>
                    <a:pt x="0" y="417314"/>
                    <a:pt x="0" y="412034"/>
                  </a:cubicBezTo>
                  <a:lnTo>
                    <a:pt x="0" y="9561"/>
                  </a:lnTo>
                  <a:cubicBezTo>
                    <a:pt x="0" y="4281"/>
                    <a:pt x="4281" y="0"/>
                    <a:pt x="9561" y="0"/>
                  </a:cubicBezTo>
                  <a:close/>
                </a:path>
              </a:pathLst>
            </a:custGeom>
            <a:solidFill>
              <a:srgbClr val="E4EEFF">
                <a:alpha val="56863"/>
              </a:srgbClr>
            </a:solidFill>
            <a:ln cap="sq">
              <a:noFill/>
              <a:prstDash val="solid"/>
              <a:miter/>
            </a:ln>
          </p:spPr>
        </p:sp>
        <p:sp>
          <p:nvSpPr>
            <p:cNvPr name="TextBox 5" id="5"/>
            <p:cNvSpPr txBox="true"/>
            <p:nvPr/>
          </p:nvSpPr>
          <p:spPr>
            <a:xfrm>
              <a:off x="0" y="-57150"/>
              <a:ext cx="1900928" cy="478745"/>
            </a:xfrm>
            <a:prstGeom prst="rect">
              <a:avLst/>
            </a:prstGeom>
          </p:spPr>
          <p:txBody>
            <a:bodyPr anchor="ctr" rtlCol="false" tIns="50800" lIns="50800" bIns="50800" rIns="50800"/>
            <a:lstStyle/>
            <a:p>
              <a:pPr algn="ctr">
                <a:lnSpc>
                  <a:spcPts val="4682"/>
                </a:lnSpc>
              </a:pPr>
            </a:p>
          </p:txBody>
        </p:sp>
      </p:grpSp>
      <p:sp>
        <p:nvSpPr>
          <p:cNvPr name="Freeform 6" id="6"/>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185346" y="5977277"/>
            <a:ext cx="9917307" cy="3904940"/>
          </a:xfrm>
          <a:custGeom>
            <a:avLst/>
            <a:gdLst/>
            <a:ahLst/>
            <a:cxnLst/>
            <a:rect r="r" b="b" t="t" l="l"/>
            <a:pathLst>
              <a:path h="3904940" w="9917307">
                <a:moveTo>
                  <a:pt x="0" y="0"/>
                </a:moveTo>
                <a:lnTo>
                  <a:pt x="9917308" y="0"/>
                </a:lnTo>
                <a:lnTo>
                  <a:pt x="9917308" y="3904940"/>
                </a:lnTo>
                <a:lnTo>
                  <a:pt x="0" y="3904940"/>
                </a:lnTo>
                <a:lnTo>
                  <a:pt x="0" y="0"/>
                </a:lnTo>
                <a:close/>
              </a:path>
            </a:pathLst>
          </a:custGeom>
          <a:blipFill>
            <a:blip r:embed="rId4"/>
            <a:stretch>
              <a:fillRect l="0" t="0" r="0" b="0"/>
            </a:stretch>
          </a:blipFill>
        </p:spPr>
      </p:sp>
      <p:sp>
        <p:nvSpPr>
          <p:cNvPr name="Freeform 8" id="8"/>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562569" y="3148416"/>
            <a:ext cx="13162862" cy="2557145"/>
          </a:xfrm>
          <a:prstGeom prst="rect">
            <a:avLst/>
          </a:prstGeom>
        </p:spPr>
        <p:txBody>
          <a:bodyPr anchor="t" rtlCol="false" tIns="0" lIns="0" bIns="0" rIns="0">
            <a:spAutoFit/>
          </a:bodyPr>
          <a:lstStyle/>
          <a:p>
            <a:pPr algn="l">
              <a:lnSpc>
                <a:spcPts val="3430"/>
              </a:lnSpc>
            </a:pPr>
            <a:r>
              <a:rPr lang="en-US" sz="2450" u="sng">
                <a:solidFill>
                  <a:srgbClr val="05066D"/>
                </a:solidFill>
                <a:latin typeface="Montserrat"/>
                <a:ea typeface="Montserrat"/>
                <a:cs typeface="Montserrat"/>
                <a:sym typeface="Montserrat"/>
              </a:rPr>
              <a:t>Challenges</a:t>
            </a:r>
            <a:r>
              <a:rPr lang="en-US" sz="2450">
                <a:solidFill>
                  <a:srgbClr val="05066D"/>
                </a:solidFill>
                <a:latin typeface="Montserrat"/>
                <a:ea typeface="Montserrat"/>
                <a:cs typeface="Montserrat"/>
                <a:sym typeface="Montserrat"/>
              </a:rPr>
              <a:t>: in cardiac MRI segmentation, variations between </a:t>
            </a:r>
            <a:r>
              <a:rPr lang="en-US" sz="2450" b="true">
                <a:solidFill>
                  <a:srgbClr val="05066D"/>
                </a:solidFill>
                <a:latin typeface="Montserrat Bold"/>
                <a:ea typeface="Montserrat Bold"/>
                <a:cs typeface="Montserrat Bold"/>
                <a:sym typeface="Montserrat Bold"/>
              </a:rPr>
              <a:t>vendors</a:t>
            </a:r>
            <a:r>
              <a:rPr lang="en-US" sz="2450">
                <a:solidFill>
                  <a:srgbClr val="05066D"/>
                </a:solidFill>
                <a:latin typeface="Montserrat"/>
                <a:ea typeface="Montserrat"/>
                <a:cs typeface="Montserrat"/>
                <a:sym typeface="Montserrat"/>
              </a:rPr>
              <a:t>, </a:t>
            </a:r>
            <a:r>
              <a:rPr lang="en-US" sz="2450" b="true">
                <a:solidFill>
                  <a:srgbClr val="05066D"/>
                </a:solidFill>
                <a:latin typeface="Montserrat Bold"/>
                <a:ea typeface="Montserrat Bold"/>
                <a:cs typeface="Montserrat Bold"/>
                <a:sym typeface="Montserrat Bold"/>
              </a:rPr>
              <a:t>centers</a:t>
            </a:r>
            <a:r>
              <a:rPr lang="en-US" sz="2450">
                <a:solidFill>
                  <a:srgbClr val="05066D"/>
                </a:solidFill>
                <a:latin typeface="Montserrat"/>
                <a:ea typeface="Montserrat"/>
                <a:cs typeface="Montserrat"/>
                <a:sym typeface="Montserrat"/>
              </a:rPr>
              <a:t>, and </a:t>
            </a:r>
            <a:r>
              <a:rPr lang="en-US" sz="2450" b="true">
                <a:solidFill>
                  <a:srgbClr val="05066D"/>
                </a:solidFill>
                <a:latin typeface="Montserrat Bold"/>
                <a:ea typeface="Montserrat Bold"/>
                <a:cs typeface="Montserrat Bold"/>
                <a:sym typeface="Montserrat Bold"/>
              </a:rPr>
              <a:t>clinics</a:t>
            </a:r>
            <a:r>
              <a:rPr lang="en-US" sz="2450">
                <a:solidFill>
                  <a:srgbClr val="05066D"/>
                </a:solidFill>
                <a:latin typeface="Montserrat"/>
                <a:ea typeface="Montserrat"/>
                <a:cs typeface="Montserrat"/>
                <a:sym typeface="Montserrat"/>
              </a:rPr>
              <a:t> can drastically impact model performance.</a:t>
            </a:r>
          </a:p>
          <a:p>
            <a:pPr algn="l">
              <a:lnSpc>
                <a:spcPts val="3430"/>
              </a:lnSpc>
            </a:pPr>
            <a:r>
              <a:rPr lang="en-US" sz="2450" u="sng">
                <a:solidFill>
                  <a:srgbClr val="05066D"/>
                </a:solidFill>
                <a:latin typeface="Montserrat"/>
                <a:ea typeface="Montserrat"/>
                <a:cs typeface="Montserrat"/>
                <a:sym typeface="Montserrat"/>
              </a:rPr>
              <a:t>Solution</a:t>
            </a:r>
            <a:r>
              <a:rPr lang="en-US" sz="2450">
                <a:solidFill>
                  <a:srgbClr val="05066D"/>
                </a:solidFill>
                <a:latin typeface="Montserrat"/>
                <a:ea typeface="Montserrat"/>
                <a:cs typeface="Montserrat"/>
                <a:sym typeface="Montserrat"/>
              </a:rPr>
              <a:t>: </a:t>
            </a:r>
            <a:r>
              <a:rPr lang="en-US" sz="2450" b="true">
                <a:solidFill>
                  <a:srgbClr val="05066D"/>
                </a:solidFill>
                <a:latin typeface="Montserrat Bold"/>
                <a:ea typeface="Montserrat Bold"/>
                <a:cs typeface="Montserrat Bold"/>
                <a:sym typeface="Montserrat Bold"/>
              </a:rPr>
              <a:t>Domain Adaptation</a:t>
            </a:r>
            <a:r>
              <a:rPr lang="en-US" sz="2450">
                <a:solidFill>
                  <a:srgbClr val="05066D"/>
                </a:solidFill>
                <a:latin typeface="Montserrat"/>
                <a:ea typeface="Montserrat"/>
                <a:cs typeface="Montserrat"/>
                <a:sym typeface="Montserrat"/>
              </a:rPr>
              <a:t> that addresses differences between source (training) and target (testing) datasets. </a:t>
            </a:r>
          </a:p>
          <a:p>
            <a:pPr algn="l">
              <a:lnSpc>
                <a:spcPts val="3430"/>
              </a:lnSpc>
              <a:spcBef>
                <a:spcPct val="0"/>
              </a:spcBef>
            </a:pPr>
            <a:r>
              <a:rPr lang="en-US" sz="2450" u="sng">
                <a:solidFill>
                  <a:srgbClr val="05066D"/>
                </a:solidFill>
                <a:latin typeface="Montserrat"/>
                <a:ea typeface="Montserrat"/>
                <a:cs typeface="Montserrat"/>
                <a:sym typeface="Montserrat"/>
              </a:rPr>
              <a:t>Methodology</a:t>
            </a:r>
            <a:r>
              <a:rPr lang="en-US" sz="2450">
                <a:solidFill>
                  <a:srgbClr val="05066D"/>
                </a:solidFill>
                <a:latin typeface="Montserrat"/>
                <a:ea typeface="Montserrat"/>
                <a:cs typeface="Montserrat"/>
                <a:sym typeface="Montserrat"/>
              </a:rPr>
              <a:t>: DANN trains the model to </a:t>
            </a:r>
            <a:r>
              <a:rPr lang="en-US" b="true" sz="2450">
                <a:solidFill>
                  <a:srgbClr val="05066D"/>
                </a:solidFill>
                <a:latin typeface="Montserrat Bold"/>
                <a:ea typeface="Montserrat Bold"/>
                <a:cs typeface="Montserrat Bold"/>
                <a:sym typeface="Montserrat Bold"/>
              </a:rPr>
              <a:t>segment images</a:t>
            </a:r>
            <a:r>
              <a:rPr lang="en-US" sz="2450">
                <a:solidFill>
                  <a:srgbClr val="05066D"/>
                </a:solidFill>
                <a:latin typeface="Montserrat"/>
                <a:ea typeface="Montserrat"/>
                <a:cs typeface="Montserrat"/>
                <a:sym typeface="Montserrat"/>
              </a:rPr>
              <a:t> accurately &amp; </a:t>
            </a:r>
            <a:r>
              <a:rPr lang="en-US" b="true" sz="2450">
                <a:solidFill>
                  <a:srgbClr val="05066D"/>
                </a:solidFill>
                <a:latin typeface="Montserrat Bold"/>
                <a:ea typeface="Montserrat Bold"/>
                <a:cs typeface="Montserrat Bold"/>
                <a:sym typeface="Montserrat Bold"/>
              </a:rPr>
              <a:t>confuse a domain classifier</a:t>
            </a:r>
            <a:r>
              <a:rPr lang="en-US" sz="2450">
                <a:solidFill>
                  <a:srgbClr val="05066D"/>
                </a:solidFill>
                <a:latin typeface="Montserrat"/>
                <a:ea typeface="Montserrat"/>
                <a:cs typeface="Montserrat"/>
                <a:sym typeface="Montserrat"/>
              </a:rPr>
              <a:t> by learning to ignore domain-specific features.</a:t>
            </a:r>
          </a:p>
        </p:txBody>
      </p:sp>
      <p:sp>
        <p:nvSpPr>
          <p:cNvPr name="TextBox 10" id="10"/>
          <p:cNvSpPr txBox="true"/>
          <p:nvPr/>
        </p:nvSpPr>
        <p:spPr>
          <a:xfrm rot="0">
            <a:off x="6088310" y="9853642"/>
            <a:ext cx="6111379" cy="264159"/>
          </a:xfrm>
          <a:prstGeom prst="rect">
            <a:avLst/>
          </a:prstGeom>
        </p:spPr>
        <p:txBody>
          <a:bodyPr anchor="t" rtlCol="false" tIns="0" lIns="0" bIns="0" rIns="0">
            <a:spAutoFit/>
          </a:bodyPr>
          <a:lstStyle/>
          <a:p>
            <a:pPr algn="ctr">
              <a:lnSpc>
                <a:spcPts val="2240"/>
              </a:lnSpc>
              <a:spcBef>
                <a:spcPct val="0"/>
              </a:spcBef>
            </a:pPr>
            <a:r>
              <a:rPr lang="en-US" sz="1600">
                <a:solidFill>
                  <a:srgbClr val="05066D"/>
                </a:solidFill>
                <a:latin typeface="Montserrat"/>
                <a:ea typeface="Montserrat"/>
                <a:cs typeface="Montserrat"/>
                <a:sym typeface="Montserrat"/>
              </a:rPr>
              <a:t>Example of allignment of features after Domain Adaptation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8890" y="3308247"/>
            <a:ext cx="11870220" cy="6691836"/>
          </a:xfrm>
          <a:custGeom>
            <a:avLst/>
            <a:gdLst/>
            <a:ahLst/>
            <a:cxnLst/>
            <a:rect r="r" b="b" t="t" l="l"/>
            <a:pathLst>
              <a:path h="6691836" w="11870220">
                <a:moveTo>
                  <a:pt x="0" y="0"/>
                </a:moveTo>
                <a:lnTo>
                  <a:pt x="11870220" y="0"/>
                </a:lnTo>
                <a:lnTo>
                  <a:pt x="11870220" y="6691836"/>
                </a:lnTo>
                <a:lnTo>
                  <a:pt x="0" y="6691836"/>
                </a:lnTo>
                <a:lnTo>
                  <a:pt x="0" y="0"/>
                </a:lnTo>
                <a:close/>
              </a:path>
            </a:pathLst>
          </a:custGeom>
          <a:blipFill>
            <a:blip r:embed="rId2"/>
            <a:stretch>
              <a:fillRect l="0" t="0" r="0" b="0"/>
            </a:stretch>
          </a:blipFill>
        </p:spPr>
      </p:sp>
      <p:sp>
        <p:nvSpPr>
          <p:cNvPr name="TextBox 3" id="3"/>
          <p:cNvSpPr txBox="true"/>
          <p:nvPr/>
        </p:nvSpPr>
        <p:spPr>
          <a:xfrm rot="0">
            <a:off x="7982395" y="508000"/>
            <a:ext cx="2323209"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5066D"/>
                </a:solidFill>
                <a:latin typeface="Montserrat Ultra-Bold"/>
                <a:ea typeface="Montserrat Ultra-Bold"/>
                <a:cs typeface="Montserrat Ultra-Bold"/>
                <a:sym typeface="Montserrat Ultra-Bold"/>
              </a:rPr>
              <a:t>DANN</a:t>
            </a:r>
          </a:p>
        </p:txBody>
      </p:sp>
      <p:sp>
        <p:nvSpPr>
          <p:cNvPr name="TextBox 4" id="4"/>
          <p:cNvSpPr txBox="true"/>
          <p:nvPr/>
        </p:nvSpPr>
        <p:spPr>
          <a:xfrm rot="0">
            <a:off x="2099422" y="1502676"/>
            <a:ext cx="14089157" cy="1699895"/>
          </a:xfrm>
          <a:prstGeom prst="rect">
            <a:avLst/>
          </a:prstGeom>
        </p:spPr>
        <p:txBody>
          <a:bodyPr anchor="t" rtlCol="false" tIns="0" lIns="0" bIns="0" rIns="0">
            <a:spAutoFit/>
          </a:bodyPr>
          <a:lstStyle/>
          <a:p>
            <a:pPr algn="l">
              <a:lnSpc>
                <a:spcPts val="3430"/>
              </a:lnSpc>
            </a:pPr>
            <a:r>
              <a:rPr lang="en-US" sz="2450">
                <a:solidFill>
                  <a:srgbClr val="05066D"/>
                </a:solidFill>
                <a:latin typeface="Montserrat"/>
                <a:ea typeface="Montserrat"/>
                <a:cs typeface="Montserrat"/>
                <a:sym typeface="Montserrat"/>
              </a:rPr>
              <a:t>The U-Net-based DANN consists of three main components: a </a:t>
            </a:r>
            <a:r>
              <a:rPr lang="en-US" sz="2450" b="true">
                <a:solidFill>
                  <a:srgbClr val="05066D"/>
                </a:solidFill>
                <a:latin typeface="Montserrat Bold"/>
                <a:ea typeface="Montserrat Bold"/>
                <a:cs typeface="Montserrat Bold"/>
                <a:sym typeface="Montserrat Bold"/>
              </a:rPr>
              <a:t>feature extractor</a:t>
            </a:r>
            <a:r>
              <a:rPr lang="en-US" sz="2450">
                <a:solidFill>
                  <a:srgbClr val="05066D"/>
                </a:solidFill>
                <a:latin typeface="Montserrat"/>
                <a:ea typeface="Montserrat"/>
                <a:cs typeface="Montserrat"/>
                <a:sym typeface="Montserrat"/>
              </a:rPr>
              <a:t>, a </a:t>
            </a:r>
            <a:r>
              <a:rPr lang="en-US" sz="2450" b="true">
                <a:solidFill>
                  <a:srgbClr val="05066D"/>
                </a:solidFill>
                <a:latin typeface="Montserrat Bold"/>
                <a:ea typeface="Montserrat Bold"/>
                <a:cs typeface="Montserrat Bold"/>
                <a:sym typeface="Montserrat Bold"/>
              </a:rPr>
              <a:t>main predictor / segmentor</a:t>
            </a:r>
            <a:r>
              <a:rPr lang="en-US" sz="2450">
                <a:solidFill>
                  <a:srgbClr val="05066D"/>
                </a:solidFill>
                <a:latin typeface="Montserrat"/>
                <a:ea typeface="Montserrat"/>
                <a:cs typeface="Montserrat"/>
                <a:sym typeface="Montserrat"/>
              </a:rPr>
              <a:t>, and a </a:t>
            </a:r>
            <a:r>
              <a:rPr lang="en-US" sz="2450" b="true">
                <a:solidFill>
                  <a:srgbClr val="05066D"/>
                </a:solidFill>
                <a:latin typeface="Montserrat Bold"/>
                <a:ea typeface="Montserrat Bold"/>
                <a:cs typeface="Montserrat Bold"/>
                <a:sym typeface="Montserrat Bold"/>
              </a:rPr>
              <a:t>domain classifier</a:t>
            </a:r>
            <a:r>
              <a:rPr lang="en-US" sz="2450">
                <a:solidFill>
                  <a:srgbClr val="05066D"/>
                </a:solidFill>
                <a:latin typeface="Montserrat"/>
                <a:ea typeface="Montserrat"/>
                <a:cs typeface="Montserrat"/>
                <a:sym typeface="Montserrat"/>
              </a:rPr>
              <a:t>.</a:t>
            </a:r>
          </a:p>
          <a:p>
            <a:pPr algn="l">
              <a:lnSpc>
                <a:spcPts val="3430"/>
              </a:lnSpc>
              <a:spcBef>
                <a:spcPct val="0"/>
              </a:spcBef>
            </a:pPr>
            <a:r>
              <a:rPr lang="en-US" sz="2450">
                <a:solidFill>
                  <a:srgbClr val="05066D"/>
                </a:solidFill>
                <a:latin typeface="Montserrat"/>
                <a:ea typeface="Montserrat"/>
                <a:cs typeface="Montserrat"/>
                <a:sym typeface="Montserrat"/>
              </a:rPr>
              <a:t>In our setup, the </a:t>
            </a:r>
            <a:r>
              <a:rPr lang="en-US" b="true" sz="2450">
                <a:solidFill>
                  <a:srgbClr val="05066D"/>
                </a:solidFill>
                <a:latin typeface="Montserrat Bold"/>
                <a:ea typeface="Montserrat Bold"/>
                <a:cs typeface="Montserrat Bold"/>
                <a:sym typeface="Montserrat Bold"/>
              </a:rPr>
              <a:t>U-Net</a:t>
            </a:r>
            <a:r>
              <a:rPr lang="en-US" sz="2450">
                <a:solidFill>
                  <a:srgbClr val="05066D"/>
                </a:solidFill>
                <a:latin typeface="Montserrat"/>
                <a:ea typeface="Montserrat"/>
                <a:cs typeface="Montserrat"/>
                <a:sym typeface="Montserrat"/>
              </a:rPr>
              <a:t> </a:t>
            </a:r>
            <a:r>
              <a:rPr lang="en-US" b="true" sz="2450">
                <a:solidFill>
                  <a:srgbClr val="05066D"/>
                </a:solidFill>
                <a:latin typeface="Montserrat Bold"/>
                <a:ea typeface="Montserrat Bold"/>
                <a:cs typeface="Montserrat Bold"/>
                <a:sym typeface="Montserrat Bold"/>
              </a:rPr>
              <a:t>encoder</a:t>
            </a:r>
            <a:r>
              <a:rPr lang="en-US" sz="2450">
                <a:solidFill>
                  <a:srgbClr val="05066D"/>
                </a:solidFill>
                <a:latin typeface="Montserrat"/>
                <a:ea typeface="Montserrat"/>
                <a:cs typeface="Montserrat"/>
                <a:sym typeface="Montserrat"/>
              </a:rPr>
              <a:t> acts as the </a:t>
            </a:r>
            <a:r>
              <a:rPr lang="en-US" b="true" sz="2450">
                <a:solidFill>
                  <a:srgbClr val="05066D"/>
                </a:solidFill>
                <a:latin typeface="Montserrat Bold"/>
                <a:ea typeface="Montserrat Bold"/>
                <a:cs typeface="Montserrat Bold"/>
                <a:sym typeface="Montserrat Bold"/>
              </a:rPr>
              <a:t>feature extractor</a:t>
            </a:r>
            <a:r>
              <a:rPr lang="en-US" sz="2450">
                <a:solidFill>
                  <a:srgbClr val="05066D"/>
                </a:solidFill>
                <a:latin typeface="Montserrat"/>
                <a:ea typeface="Montserrat"/>
                <a:cs typeface="Montserrat"/>
                <a:sym typeface="Montserrat"/>
              </a:rPr>
              <a:t>, and the </a:t>
            </a:r>
            <a:r>
              <a:rPr lang="en-US" b="true" sz="2450">
                <a:solidFill>
                  <a:srgbClr val="05066D"/>
                </a:solidFill>
                <a:latin typeface="Montserrat Bold"/>
                <a:ea typeface="Montserrat Bold"/>
                <a:cs typeface="Montserrat Bold"/>
                <a:sym typeface="Montserrat Bold"/>
              </a:rPr>
              <a:t>decoder</a:t>
            </a:r>
            <a:r>
              <a:rPr lang="en-US" sz="2450">
                <a:solidFill>
                  <a:srgbClr val="05066D"/>
                </a:solidFill>
                <a:latin typeface="Montserrat"/>
                <a:ea typeface="Montserrat"/>
                <a:cs typeface="Montserrat"/>
                <a:sym typeface="Montserrat"/>
              </a:rPr>
              <a:t> serves as the </a:t>
            </a:r>
            <a:r>
              <a:rPr lang="en-US" b="true" sz="2450">
                <a:solidFill>
                  <a:srgbClr val="05066D"/>
                </a:solidFill>
                <a:latin typeface="Montserrat Bold"/>
                <a:ea typeface="Montserrat Bold"/>
                <a:cs typeface="Montserrat Bold"/>
                <a:sym typeface="Montserrat Bold"/>
              </a:rPr>
              <a:t>segmentor</a:t>
            </a:r>
            <a:r>
              <a:rPr lang="en-US" sz="2450">
                <a:solidFill>
                  <a:srgbClr val="05066D"/>
                </a:solidFill>
                <a:latin typeface="Montserrat"/>
                <a:ea typeface="Montserrat"/>
                <a:cs typeface="Montserrat"/>
                <a:sym typeface="Montserrat"/>
              </a:rPr>
              <a:t>.</a:t>
            </a:r>
          </a:p>
        </p:txBody>
      </p:sp>
      <p:sp>
        <p:nvSpPr>
          <p:cNvPr name="TextBox 5" id="5"/>
          <p:cNvSpPr txBox="true"/>
          <p:nvPr/>
        </p:nvSpPr>
        <p:spPr>
          <a:xfrm rot="0">
            <a:off x="7302053" y="9971508"/>
            <a:ext cx="3683893" cy="540385"/>
          </a:xfrm>
          <a:prstGeom prst="rect">
            <a:avLst/>
          </a:prstGeom>
        </p:spPr>
        <p:txBody>
          <a:bodyPr anchor="t" rtlCol="false" tIns="0" lIns="0" bIns="0" rIns="0">
            <a:spAutoFit/>
          </a:bodyPr>
          <a:lstStyle/>
          <a:p>
            <a:pPr algn="ctr">
              <a:lnSpc>
                <a:spcPts val="2239"/>
              </a:lnSpc>
            </a:pPr>
            <a:r>
              <a:rPr lang="en-US" sz="1599">
                <a:solidFill>
                  <a:srgbClr val="05066D"/>
                </a:solidFill>
                <a:latin typeface="Montserrat"/>
                <a:ea typeface="Montserrat"/>
                <a:cs typeface="Montserrat"/>
                <a:sym typeface="Montserrat"/>
              </a:rPr>
              <a:t>Design of U-net based DANN model</a:t>
            </a:r>
          </a:p>
          <a:p>
            <a:pPr algn="ctr">
              <a:lnSpc>
                <a:spcPts val="2239"/>
              </a:lnSpc>
              <a:spcBef>
                <a:spcPct val="0"/>
              </a:spcBef>
            </a:pPr>
          </a:p>
        </p:txBody>
      </p:sp>
      <p:sp>
        <p:nvSpPr>
          <p:cNvPr name="Freeform 6" id="6"/>
          <p:cNvSpPr/>
          <p:nvPr/>
        </p:nvSpPr>
        <p:spPr>
          <a:xfrm flipH="false" flipV="false" rot="4820282">
            <a:off x="-6135683" y="5196669"/>
            <a:ext cx="14328766" cy="3662425"/>
          </a:xfrm>
          <a:custGeom>
            <a:avLst/>
            <a:gdLst/>
            <a:ahLst/>
            <a:cxnLst/>
            <a:rect r="r" b="b" t="t" l="l"/>
            <a:pathLst>
              <a:path h="3662425" w="14328766">
                <a:moveTo>
                  <a:pt x="0" y="0"/>
                </a:moveTo>
                <a:lnTo>
                  <a:pt x="14328766" y="0"/>
                </a:lnTo>
                <a:lnTo>
                  <a:pt x="14328766" y="3662425"/>
                </a:lnTo>
                <a:lnTo>
                  <a:pt x="0" y="3662425"/>
                </a:lnTo>
                <a:lnTo>
                  <a:pt x="0" y="0"/>
                </a:lnTo>
                <a:close/>
              </a:path>
            </a:pathLst>
          </a:custGeom>
          <a:blipFill>
            <a:blip r:embed="rId3">
              <a:alphaModFix amt="61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59642" y="8097846"/>
            <a:ext cx="6674767" cy="493393"/>
          </a:xfrm>
          <a:custGeom>
            <a:avLst/>
            <a:gdLst/>
            <a:ahLst/>
            <a:cxnLst/>
            <a:rect r="r" b="b" t="t" l="l"/>
            <a:pathLst>
              <a:path h="493393" w="6674767">
                <a:moveTo>
                  <a:pt x="0" y="0"/>
                </a:moveTo>
                <a:lnTo>
                  <a:pt x="6674768" y="0"/>
                </a:lnTo>
                <a:lnTo>
                  <a:pt x="6674768" y="493393"/>
                </a:lnTo>
                <a:lnTo>
                  <a:pt x="0" y="493393"/>
                </a:lnTo>
                <a:lnTo>
                  <a:pt x="0" y="0"/>
                </a:lnTo>
                <a:close/>
              </a:path>
            </a:pathLst>
          </a:custGeom>
          <a:blipFill>
            <a:blip r:embed="rId2"/>
            <a:stretch>
              <a:fillRect l="0" t="0" r="0" b="0"/>
            </a:stretch>
          </a:blipFill>
          <a:ln w="28575" cap="sq">
            <a:solidFill>
              <a:srgbClr val="1F2B5B"/>
            </a:solidFill>
            <a:prstDash val="solid"/>
            <a:miter/>
          </a:ln>
        </p:spPr>
      </p:sp>
      <p:sp>
        <p:nvSpPr>
          <p:cNvPr name="Freeform 3" id="3"/>
          <p:cNvSpPr/>
          <p:nvPr/>
        </p:nvSpPr>
        <p:spPr>
          <a:xfrm flipH="false" flipV="false" rot="-5400000">
            <a:off x="11702531" y="3682549"/>
            <a:ext cx="11113538" cy="3748440"/>
          </a:xfrm>
          <a:custGeom>
            <a:avLst/>
            <a:gdLst/>
            <a:ahLst/>
            <a:cxnLst/>
            <a:rect r="r" b="b" t="t" l="l"/>
            <a:pathLst>
              <a:path h="3748440" w="11113538">
                <a:moveTo>
                  <a:pt x="0" y="0"/>
                </a:moveTo>
                <a:lnTo>
                  <a:pt x="11113538" y="0"/>
                </a:lnTo>
                <a:lnTo>
                  <a:pt x="11113538" y="3748440"/>
                </a:lnTo>
                <a:lnTo>
                  <a:pt x="0" y="37484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13651" y="3580502"/>
            <a:ext cx="11275757" cy="3125995"/>
          </a:xfrm>
          <a:custGeom>
            <a:avLst/>
            <a:gdLst/>
            <a:ahLst/>
            <a:cxnLst/>
            <a:rect r="r" b="b" t="t" l="l"/>
            <a:pathLst>
              <a:path h="3125995" w="11275757">
                <a:moveTo>
                  <a:pt x="0" y="0"/>
                </a:moveTo>
                <a:lnTo>
                  <a:pt x="11275757" y="0"/>
                </a:lnTo>
                <a:lnTo>
                  <a:pt x="11275757" y="3125996"/>
                </a:lnTo>
                <a:lnTo>
                  <a:pt x="0" y="3125996"/>
                </a:lnTo>
                <a:lnTo>
                  <a:pt x="0" y="0"/>
                </a:lnTo>
                <a:close/>
              </a:path>
            </a:pathLst>
          </a:custGeom>
          <a:blipFill>
            <a:blip r:embed="rId5"/>
            <a:stretch>
              <a:fillRect l="0" t="0" r="-226" b="-1678"/>
            </a:stretch>
          </a:blipFill>
          <a:ln cap="sq">
            <a:noFill/>
            <a:prstDash val="solid"/>
            <a:miter/>
          </a:ln>
        </p:spPr>
      </p:sp>
      <p:sp>
        <p:nvSpPr>
          <p:cNvPr name="TextBox 5" id="5"/>
          <p:cNvSpPr txBox="true"/>
          <p:nvPr/>
        </p:nvSpPr>
        <p:spPr>
          <a:xfrm rot="0">
            <a:off x="6857911" y="508000"/>
            <a:ext cx="2387237" cy="936625"/>
          </a:xfrm>
          <a:prstGeom prst="rect">
            <a:avLst/>
          </a:prstGeom>
        </p:spPr>
        <p:txBody>
          <a:bodyPr anchor="t" rtlCol="false" tIns="0" lIns="0" bIns="0" rIns="0">
            <a:spAutoFit/>
          </a:bodyPr>
          <a:lstStyle/>
          <a:p>
            <a:pPr algn="l" marL="0" indent="0" lvl="0">
              <a:lnSpc>
                <a:spcPts val="7699"/>
              </a:lnSpc>
              <a:spcBef>
                <a:spcPct val="0"/>
              </a:spcBef>
            </a:pPr>
            <a:r>
              <a:rPr lang="en-US" b="true" sz="5499">
                <a:solidFill>
                  <a:srgbClr val="05066D"/>
                </a:solidFill>
                <a:latin typeface="Montserrat Ultra-Bold"/>
                <a:ea typeface="Montserrat Ultra-Bold"/>
                <a:cs typeface="Montserrat Ultra-Bold"/>
                <a:sym typeface="Montserrat Ultra-Bold"/>
              </a:rPr>
              <a:t>DANN</a:t>
            </a:r>
          </a:p>
        </p:txBody>
      </p:sp>
      <p:sp>
        <p:nvSpPr>
          <p:cNvPr name="TextBox 6" id="6"/>
          <p:cNvSpPr txBox="true"/>
          <p:nvPr/>
        </p:nvSpPr>
        <p:spPr>
          <a:xfrm rot="0">
            <a:off x="1028700" y="6985649"/>
            <a:ext cx="14045660" cy="842645"/>
          </a:xfrm>
          <a:prstGeom prst="rect">
            <a:avLst/>
          </a:prstGeom>
        </p:spPr>
        <p:txBody>
          <a:bodyPr anchor="t" rtlCol="false" tIns="0" lIns="0" bIns="0" rIns="0">
            <a:spAutoFit/>
          </a:bodyPr>
          <a:lstStyle/>
          <a:p>
            <a:pPr algn="l">
              <a:lnSpc>
                <a:spcPts val="3430"/>
              </a:lnSpc>
              <a:spcBef>
                <a:spcPct val="0"/>
              </a:spcBef>
            </a:pPr>
            <a:r>
              <a:rPr lang="en-US" sz="2450" u="sng">
                <a:solidFill>
                  <a:srgbClr val="05066D"/>
                </a:solidFill>
                <a:latin typeface="Montserrat"/>
                <a:ea typeface="Montserrat"/>
                <a:cs typeface="Montserrat"/>
                <a:sym typeface="Montserrat"/>
              </a:rPr>
              <a:t>Loss function</a:t>
            </a:r>
            <a:r>
              <a:rPr lang="en-US" sz="2450">
                <a:solidFill>
                  <a:srgbClr val="05066D"/>
                </a:solidFill>
                <a:latin typeface="Montserrat"/>
                <a:ea typeface="Montserrat"/>
                <a:cs typeface="Montserrat"/>
                <a:sym typeface="Montserrat"/>
              </a:rPr>
              <a:t>: </a:t>
            </a:r>
            <a:r>
              <a:rPr lang="en-US" b="true" sz="2450">
                <a:solidFill>
                  <a:srgbClr val="05066D"/>
                </a:solidFill>
                <a:latin typeface="Montserrat Bold"/>
                <a:ea typeface="Montserrat Bold"/>
                <a:cs typeface="Montserrat Bold"/>
                <a:sym typeface="Montserrat Bold"/>
              </a:rPr>
              <a:t>Generalized Dice Loss</a:t>
            </a:r>
            <a:r>
              <a:rPr lang="en-US" sz="2450">
                <a:solidFill>
                  <a:srgbClr val="05066D"/>
                </a:solidFill>
                <a:latin typeface="Montserrat"/>
                <a:ea typeface="Montserrat"/>
                <a:cs typeface="Montserrat"/>
                <a:sym typeface="Montserrat"/>
              </a:rPr>
              <a:t> (used for segmentation) &amp; </a:t>
            </a:r>
            <a:r>
              <a:rPr lang="en-US" b="true" sz="2450">
                <a:solidFill>
                  <a:srgbClr val="05066D"/>
                </a:solidFill>
                <a:latin typeface="Montserrat Bold"/>
                <a:ea typeface="Montserrat Bold"/>
                <a:cs typeface="Montserrat Bold"/>
                <a:sym typeface="Montserrat Bold"/>
              </a:rPr>
              <a:t>Cross-Entropy Loss</a:t>
            </a:r>
            <a:r>
              <a:rPr lang="en-US" sz="2450">
                <a:solidFill>
                  <a:srgbClr val="05066D"/>
                </a:solidFill>
                <a:latin typeface="Montserrat"/>
                <a:ea typeface="Montserrat"/>
                <a:cs typeface="Montserrat"/>
                <a:sym typeface="Montserrat"/>
              </a:rPr>
              <a:t> (used for domain classification). The total loss is defined as:</a:t>
            </a:r>
          </a:p>
        </p:txBody>
      </p:sp>
      <p:sp>
        <p:nvSpPr>
          <p:cNvPr name="TextBox 7" id="7"/>
          <p:cNvSpPr txBox="true"/>
          <p:nvPr/>
        </p:nvSpPr>
        <p:spPr>
          <a:xfrm rot="0">
            <a:off x="1028700" y="1511300"/>
            <a:ext cx="14045660" cy="1699895"/>
          </a:xfrm>
          <a:prstGeom prst="rect">
            <a:avLst/>
          </a:prstGeom>
        </p:spPr>
        <p:txBody>
          <a:bodyPr anchor="t" rtlCol="false" tIns="0" lIns="0" bIns="0" rIns="0">
            <a:spAutoFit/>
          </a:bodyPr>
          <a:lstStyle/>
          <a:p>
            <a:pPr algn="l">
              <a:lnSpc>
                <a:spcPts val="3430"/>
              </a:lnSpc>
            </a:pPr>
            <a:r>
              <a:rPr lang="en-US" sz="2450">
                <a:solidFill>
                  <a:srgbClr val="05066D"/>
                </a:solidFill>
                <a:latin typeface="Montserrat"/>
                <a:ea typeface="Montserrat"/>
                <a:cs typeface="Montserrat"/>
                <a:sym typeface="Montserrat"/>
              </a:rPr>
              <a:t>The </a:t>
            </a:r>
            <a:r>
              <a:rPr lang="en-US" sz="2450" b="true">
                <a:solidFill>
                  <a:srgbClr val="05066D"/>
                </a:solidFill>
                <a:latin typeface="Montserrat Bold"/>
                <a:ea typeface="Montserrat Bold"/>
                <a:cs typeface="Montserrat Bold"/>
                <a:sym typeface="Montserrat Bold"/>
              </a:rPr>
              <a:t>Gradient Reversal Layer (GRL)</a:t>
            </a:r>
            <a:r>
              <a:rPr lang="en-US" sz="2450">
                <a:solidFill>
                  <a:srgbClr val="05066D"/>
                </a:solidFill>
                <a:latin typeface="Montserrat"/>
                <a:ea typeface="Montserrat"/>
                <a:cs typeface="Montserrat"/>
                <a:sym typeface="Montserrat"/>
              </a:rPr>
              <a:t> reverses the gradient by multiplying it by -λ,</a:t>
            </a:r>
          </a:p>
          <a:p>
            <a:pPr algn="l">
              <a:lnSpc>
                <a:spcPts val="3430"/>
              </a:lnSpc>
              <a:spcBef>
                <a:spcPct val="0"/>
              </a:spcBef>
            </a:pPr>
            <a:r>
              <a:rPr lang="en-US" sz="2450">
                <a:solidFill>
                  <a:srgbClr val="05066D"/>
                </a:solidFill>
                <a:latin typeface="Montserrat"/>
                <a:ea typeface="Montserrat"/>
                <a:cs typeface="Montserrat"/>
                <a:sym typeface="Montserrat"/>
              </a:rPr>
              <a:t>during backpropagation, encouraging the model to minimize domain differences. </a:t>
            </a:r>
            <a:r>
              <a:rPr lang="en-US" sz="2450" u="sng">
                <a:solidFill>
                  <a:srgbClr val="05066D"/>
                </a:solidFill>
                <a:latin typeface="Montserrat"/>
                <a:ea typeface="Montserrat"/>
                <a:cs typeface="Montserrat"/>
                <a:sym typeface="Montserrat"/>
              </a:rPr>
              <a:t>Benefits</a:t>
            </a:r>
            <a:r>
              <a:rPr lang="en-US" sz="2450">
                <a:solidFill>
                  <a:srgbClr val="05066D"/>
                </a:solidFill>
                <a:latin typeface="Montserrat"/>
                <a:ea typeface="Montserrat"/>
                <a:cs typeface="Montserrat"/>
                <a:sym typeface="Montserrat"/>
              </a:rPr>
              <a:t>: drives the feature extractor to make the </a:t>
            </a:r>
            <a:r>
              <a:rPr lang="en-US" b="true" sz="2450">
                <a:solidFill>
                  <a:srgbClr val="05066D"/>
                </a:solidFill>
                <a:latin typeface="Montserrat Bold"/>
                <a:ea typeface="Montserrat Bold"/>
                <a:cs typeface="Montserrat Bold"/>
                <a:sym typeface="Montserrat Bold"/>
              </a:rPr>
              <a:t>source</a:t>
            </a:r>
            <a:r>
              <a:rPr lang="en-US" sz="2450">
                <a:solidFill>
                  <a:srgbClr val="05066D"/>
                </a:solidFill>
                <a:latin typeface="Montserrat"/>
                <a:ea typeface="Montserrat"/>
                <a:cs typeface="Montserrat"/>
                <a:sym typeface="Montserrat"/>
              </a:rPr>
              <a:t> and </a:t>
            </a:r>
            <a:r>
              <a:rPr lang="en-US" b="true" sz="2450">
                <a:solidFill>
                  <a:srgbClr val="05066D"/>
                </a:solidFill>
                <a:latin typeface="Montserrat Bold"/>
                <a:ea typeface="Montserrat Bold"/>
                <a:cs typeface="Montserrat Bold"/>
                <a:sym typeface="Montserrat Bold"/>
              </a:rPr>
              <a:t>target</a:t>
            </a:r>
            <a:r>
              <a:rPr lang="en-US" sz="2450">
                <a:solidFill>
                  <a:srgbClr val="05066D"/>
                </a:solidFill>
                <a:latin typeface="Montserrat"/>
                <a:ea typeface="Montserrat"/>
                <a:cs typeface="Montserrat"/>
                <a:sym typeface="Montserrat"/>
              </a:rPr>
              <a:t> </a:t>
            </a:r>
            <a:r>
              <a:rPr lang="en-US" b="true" sz="2450">
                <a:solidFill>
                  <a:srgbClr val="05066D"/>
                </a:solidFill>
                <a:latin typeface="Montserrat Bold"/>
                <a:ea typeface="Montserrat Bold"/>
                <a:cs typeface="Montserrat Bold"/>
                <a:sym typeface="Montserrat Bold"/>
              </a:rPr>
              <a:t>domains</a:t>
            </a:r>
            <a:r>
              <a:rPr lang="en-US" sz="2450">
                <a:solidFill>
                  <a:srgbClr val="05066D"/>
                </a:solidFill>
                <a:latin typeface="Montserrat"/>
                <a:ea typeface="Montserrat"/>
                <a:cs typeface="Montserrat"/>
                <a:sym typeface="Montserrat"/>
              </a:rPr>
              <a:t> </a:t>
            </a:r>
            <a:r>
              <a:rPr lang="en-US" b="true" sz="2450">
                <a:solidFill>
                  <a:srgbClr val="05066D"/>
                </a:solidFill>
                <a:latin typeface="Montserrat Bold"/>
                <a:ea typeface="Montserrat Bold"/>
                <a:cs typeface="Montserrat Bold"/>
                <a:sym typeface="Montserrat Bold"/>
              </a:rPr>
              <a:t>indistinguishable</a:t>
            </a:r>
            <a:r>
              <a:rPr lang="en-US" sz="2450">
                <a:solidFill>
                  <a:srgbClr val="05066D"/>
                </a:solidFill>
                <a:latin typeface="Montserrat"/>
                <a:ea typeface="Montserrat"/>
                <a:cs typeface="Montserrat"/>
                <a:sym typeface="Montserrat"/>
              </a:rPr>
              <a:t>, promoting generalization.</a:t>
            </a:r>
          </a:p>
        </p:txBody>
      </p:sp>
      <p:sp>
        <p:nvSpPr>
          <p:cNvPr name="TextBox 8" id="8"/>
          <p:cNvSpPr txBox="true"/>
          <p:nvPr/>
        </p:nvSpPr>
        <p:spPr>
          <a:xfrm rot="0">
            <a:off x="1028700" y="8813165"/>
            <a:ext cx="14045660" cy="842645"/>
          </a:xfrm>
          <a:prstGeom prst="rect">
            <a:avLst/>
          </a:prstGeom>
        </p:spPr>
        <p:txBody>
          <a:bodyPr anchor="t" rtlCol="false" tIns="0" lIns="0" bIns="0" rIns="0">
            <a:spAutoFit/>
          </a:bodyPr>
          <a:lstStyle/>
          <a:p>
            <a:pPr algn="l">
              <a:lnSpc>
                <a:spcPts val="3430"/>
              </a:lnSpc>
              <a:spcBef>
                <a:spcPct val="0"/>
              </a:spcBef>
            </a:pPr>
            <a:r>
              <a:rPr lang="en-US" sz="2450">
                <a:solidFill>
                  <a:srgbClr val="05066D"/>
                </a:solidFill>
                <a:latin typeface="Montserrat"/>
                <a:ea typeface="Montserrat"/>
                <a:cs typeface="Montserrat"/>
                <a:sym typeface="Montserrat"/>
              </a:rPr>
              <a:t>This combined loss is backpropagated to train the model, ensuring both</a:t>
            </a:r>
            <a:r>
              <a:rPr lang="en-US" b="true" sz="2450">
                <a:solidFill>
                  <a:srgbClr val="05066D"/>
                </a:solidFill>
                <a:latin typeface="Montserrat Bold"/>
                <a:ea typeface="Montserrat Bold"/>
                <a:cs typeface="Montserrat Bold"/>
                <a:sym typeface="Montserrat Bold"/>
              </a:rPr>
              <a:t> segmentation accuracy</a:t>
            </a:r>
            <a:r>
              <a:rPr lang="en-US" sz="2450">
                <a:solidFill>
                  <a:srgbClr val="05066D"/>
                </a:solidFill>
                <a:latin typeface="Montserrat"/>
                <a:ea typeface="Montserrat"/>
                <a:cs typeface="Montserrat"/>
                <a:sym typeface="Montserrat"/>
              </a:rPr>
              <a:t> and </a:t>
            </a:r>
            <a:r>
              <a:rPr lang="en-US" b="true" sz="2450">
                <a:solidFill>
                  <a:srgbClr val="05066D"/>
                </a:solidFill>
                <a:latin typeface="Montserrat Bold"/>
                <a:ea typeface="Montserrat Bold"/>
                <a:cs typeface="Montserrat Bold"/>
                <a:sym typeface="Montserrat Bold"/>
              </a:rPr>
              <a:t>robust domain adaptation</a:t>
            </a:r>
            <a:r>
              <a:rPr lang="en-US" sz="2450">
                <a:solidFill>
                  <a:srgbClr val="05066D"/>
                </a:solidFill>
                <a:latin typeface="Montserrat"/>
                <a:ea typeface="Montserrat"/>
                <a:cs typeface="Montserrat"/>
                <a:sym typeface="Montserrat"/>
              </a:rPr>
              <a:t>.</a:t>
            </a:r>
          </a:p>
        </p:txBody>
      </p:sp>
      <p:grpSp>
        <p:nvGrpSpPr>
          <p:cNvPr name="Group 9" id="9"/>
          <p:cNvGrpSpPr/>
          <p:nvPr/>
        </p:nvGrpSpPr>
        <p:grpSpPr>
          <a:xfrm rot="0">
            <a:off x="4001453" y="4325303"/>
            <a:ext cx="1516380" cy="531495"/>
            <a:chOff x="0" y="0"/>
            <a:chExt cx="2021840" cy="708660"/>
          </a:xfrm>
        </p:grpSpPr>
        <p:sp>
          <p:nvSpPr>
            <p:cNvPr name="Freeform 10" id="10"/>
            <p:cNvSpPr/>
            <p:nvPr/>
          </p:nvSpPr>
          <p:spPr>
            <a:xfrm flipH="false" flipV="false" rot="0">
              <a:off x="27940" y="45720"/>
              <a:ext cx="1946910" cy="637540"/>
            </a:xfrm>
            <a:custGeom>
              <a:avLst/>
              <a:gdLst/>
              <a:ahLst/>
              <a:cxnLst/>
              <a:rect r="r" b="b" t="t" l="l"/>
              <a:pathLst>
                <a:path h="637540" w="1946910">
                  <a:moveTo>
                    <a:pt x="151130" y="48260"/>
                  </a:moveTo>
                  <a:cubicBezTo>
                    <a:pt x="1261110" y="52070"/>
                    <a:pt x="1418590" y="30480"/>
                    <a:pt x="1540510" y="69850"/>
                  </a:cubicBezTo>
                  <a:cubicBezTo>
                    <a:pt x="1631950" y="99060"/>
                    <a:pt x="1742440" y="224790"/>
                    <a:pt x="1761490" y="209550"/>
                  </a:cubicBezTo>
                  <a:cubicBezTo>
                    <a:pt x="1775460" y="199390"/>
                    <a:pt x="1704340" y="95250"/>
                    <a:pt x="1715770" y="80010"/>
                  </a:cubicBezTo>
                  <a:cubicBezTo>
                    <a:pt x="1723390" y="71120"/>
                    <a:pt x="1750060" y="80010"/>
                    <a:pt x="1770380" y="86360"/>
                  </a:cubicBezTo>
                  <a:cubicBezTo>
                    <a:pt x="1799590" y="95250"/>
                    <a:pt x="1844040" y="119380"/>
                    <a:pt x="1868170" y="137160"/>
                  </a:cubicBezTo>
                  <a:cubicBezTo>
                    <a:pt x="1884680" y="151130"/>
                    <a:pt x="1893570" y="161290"/>
                    <a:pt x="1903730" y="179070"/>
                  </a:cubicBezTo>
                  <a:cubicBezTo>
                    <a:pt x="1920240" y="204470"/>
                    <a:pt x="1938020" y="251460"/>
                    <a:pt x="1943100" y="280670"/>
                  </a:cubicBezTo>
                  <a:cubicBezTo>
                    <a:pt x="1946910" y="302260"/>
                    <a:pt x="1946910" y="314960"/>
                    <a:pt x="1943100" y="336550"/>
                  </a:cubicBezTo>
                  <a:cubicBezTo>
                    <a:pt x="1938020" y="365760"/>
                    <a:pt x="1920240" y="412750"/>
                    <a:pt x="1903730" y="438150"/>
                  </a:cubicBezTo>
                  <a:cubicBezTo>
                    <a:pt x="1893570" y="457200"/>
                    <a:pt x="1884680" y="467360"/>
                    <a:pt x="1868170" y="480060"/>
                  </a:cubicBezTo>
                  <a:cubicBezTo>
                    <a:pt x="1844040" y="497840"/>
                    <a:pt x="1813560" y="516890"/>
                    <a:pt x="1770380" y="530860"/>
                  </a:cubicBezTo>
                  <a:cubicBezTo>
                    <a:pt x="1697990" y="554990"/>
                    <a:pt x="1586230" y="568960"/>
                    <a:pt x="1461770" y="579120"/>
                  </a:cubicBezTo>
                  <a:cubicBezTo>
                    <a:pt x="1273810" y="595630"/>
                    <a:pt x="920750" y="581660"/>
                    <a:pt x="748030" y="590550"/>
                  </a:cubicBezTo>
                  <a:cubicBezTo>
                    <a:pt x="647700" y="595630"/>
                    <a:pt x="598170" y="615950"/>
                    <a:pt x="513080" y="612140"/>
                  </a:cubicBezTo>
                  <a:cubicBezTo>
                    <a:pt x="410210" y="607060"/>
                    <a:pt x="255270" y="601980"/>
                    <a:pt x="173990" y="547370"/>
                  </a:cubicBezTo>
                  <a:cubicBezTo>
                    <a:pt x="106680" y="501650"/>
                    <a:pt x="33020" y="347980"/>
                    <a:pt x="40640" y="341630"/>
                  </a:cubicBezTo>
                  <a:cubicBezTo>
                    <a:pt x="49530" y="334010"/>
                    <a:pt x="246380" y="535940"/>
                    <a:pt x="245110" y="537210"/>
                  </a:cubicBezTo>
                  <a:cubicBezTo>
                    <a:pt x="242570" y="538480"/>
                    <a:pt x="48260" y="420370"/>
                    <a:pt x="22860" y="344170"/>
                  </a:cubicBezTo>
                  <a:cubicBezTo>
                    <a:pt x="0" y="273050"/>
                    <a:pt x="31750" y="156210"/>
                    <a:pt x="78740" y="101600"/>
                  </a:cubicBezTo>
                  <a:cubicBezTo>
                    <a:pt x="124460" y="48260"/>
                    <a:pt x="220980" y="31750"/>
                    <a:pt x="295910" y="16510"/>
                  </a:cubicBezTo>
                  <a:cubicBezTo>
                    <a:pt x="370840" y="0"/>
                    <a:pt x="447040" y="1270"/>
                    <a:pt x="527050" y="5080"/>
                  </a:cubicBezTo>
                  <a:cubicBezTo>
                    <a:pt x="613410" y="11430"/>
                    <a:pt x="693420" y="44450"/>
                    <a:pt x="796290" y="50800"/>
                  </a:cubicBezTo>
                  <a:cubicBezTo>
                    <a:pt x="929640" y="60960"/>
                    <a:pt x="1134110" y="48260"/>
                    <a:pt x="1261110" y="38100"/>
                  </a:cubicBezTo>
                  <a:cubicBezTo>
                    <a:pt x="1350010" y="30480"/>
                    <a:pt x="1412240" y="0"/>
                    <a:pt x="1488440" y="5080"/>
                  </a:cubicBezTo>
                  <a:cubicBezTo>
                    <a:pt x="1564640" y="11430"/>
                    <a:pt x="1644650" y="36830"/>
                    <a:pt x="1714500" y="71120"/>
                  </a:cubicBezTo>
                  <a:cubicBezTo>
                    <a:pt x="1784350" y="106680"/>
                    <a:pt x="1903730" y="218440"/>
                    <a:pt x="1907540" y="213360"/>
                  </a:cubicBezTo>
                  <a:cubicBezTo>
                    <a:pt x="1911350" y="209550"/>
                    <a:pt x="1727200" y="43180"/>
                    <a:pt x="1729740" y="40640"/>
                  </a:cubicBezTo>
                  <a:cubicBezTo>
                    <a:pt x="1732280" y="36830"/>
                    <a:pt x="1912620" y="124460"/>
                    <a:pt x="1924050" y="193040"/>
                  </a:cubicBezTo>
                  <a:cubicBezTo>
                    <a:pt x="1940560" y="283210"/>
                    <a:pt x="1737360" y="568960"/>
                    <a:pt x="1697990" y="558800"/>
                  </a:cubicBezTo>
                  <a:cubicBezTo>
                    <a:pt x="1657350" y="547370"/>
                    <a:pt x="1709420" y="102870"/>
                    <a:pt x="1691640" y="101600"/>
                  </a:cubicBezTo>
                  <a:cubicBezTo>
                    <a:pt x="1678940" y="100330"/>
                    <a:pt x="1681480" y="318770"/>
                    <a:pt x="1623060" y="383540"/>
                  </a:cubicBezTo>
                  <a:cubicBezTo>
                    <a:pt x="1564640" y="450850"/>
                    <a:pt x="1447800" y="471170"/>
                    <a:pt x="1338580" y="491490"/>
                  </a:cubicBezTo>
                  <a:cubicBezTo>
                    <a:pt x="1201420" y="516890"/>
                    <a:pt x="993140" y="500380"/>
                    <a:pt x="863600" y="494030"/>
                  </a:cubicBezTo>
                  <a:cubicBezTo>
                    <a:pt x="773430" y="490220"/>
                    <a:pt x="709930" y="486410"/>
                    <a:pt x="633730" y="473710"/>
                  </a:cubicBezTo>
                  <a:cubicBezTo>
                    <a:pt x="557530" y="461010"/>
                    <a:pt x="449580" y="468630"/>
                    <a:pt x="407670" y="419100"/>
                  </a:cubicBezTo>
                  <a:cubicBezTo>
                    <a:pt x="361950" y="367030"/>
                    <a:pt x="342900" y="195580"/>
                    <a:pt x="382270" y="154940"/>
                  </a:cubicBezTo>
                  <a:cubicBezTo>
                    <a:pt x="417830" y="116840"/>
                    <a:pt x="533400" y="170180"/>
                    <a:pt x="614680" y="167640"/>
                  </a:cubicBezTo>
                  <a:cubicBezTo>
                    <a:pt x="704850" y="163830"/>
                    <a:pt x="806450" y="138430"/>
                    <a:pt x="896620" y="133350"/>
                  </a:cubicBezTo>
                  <a:cubicBezTo>
                    <a:pt x="980440" y="128270"/>
                    <a:pt x="1059180" y="129540"/>
                    <a:pt x="1140460" y="133350"/>
                  </a:cubicBezTo>
                  <a:cubicBezTo>
                    <a:pt x="1223010" y="137160"/>
                    <a:pt x="1310640" y="166370"/>
                    <a:pt x="1390650" y="158750"/>
                  </a:cubicBezTo>
                  <a:cubicBezTo>
                    <a:pt x="1468120" y="151130"/>
                    <a:pt x="1609090" y="80010"/>
                    <a:pt x="1614170" y="90170"/>
                  </a:cubicBezTo>
                  <a:cubicBezTo>
                    <a:pt x="1619250" y="101600"/>
                    <a:pt x="1421130" y="217170"/>
                    <a:pt x="1423670" y="222250"/>
                  </a:cubicBezTo>
                  <a:cubicBezTo>
                    <a:pt x="1427480" y="229870"/>
                    <a:pt x="1642110" y="87630"/>
                    <a:pt x="1715770" y="80010"/>
                  </a:cubicBezTo>
                  <a:cubicBezTo>
                    <a:pt x="1758950" y="74930"/>
                    <a:pt x="1794510" y="93980"/>
                    <a:pt x="1822450" y="106680"/>
                  </a:cubicBezTo>
                  <a:cubicBezTo>
                    <a:pt x="1841500" y="115570"/>
                    <a:pt x="1854200" y="125730"/>
                    <a:pt x="1868170" y="137160"/>
                  </a:cubicBezTo>
                  <a:cubicBezTo>
                    <a:pt x="1880870" y="149860"/>
                    <a:pt x="1893570" y="161290"/>
                    <a:pt x="1903730" y="179070"/>
                  </a:cubicBezTo>
                  <a:cubicBezTo>
                    <a:pt x="1920240" y="204470"/>
                    <a:pt x="1938020" y="251460"/>
                    <a:pt x="1943100" y="280670"/>
                  </a:cubicBezTo>
                  <a:cubicBezTo>
                    <a:pt x="1946910" y="302260"/>
                    <a:pt x="1946910" y="314960"/>
                    <a:pt x="1943100" y="336550"/>
                  </a:cubicBezTo>
                  <a:cubicBezTo>
                    <a:pt x="1938020" y="365760"/>
                    <a:pt x="1920240" y="412750"/>
                    <a:pt x="1903730" y="438150"/>
                  </a:cubicBezTo>
                  <a:cubicBezTo>
                    <a:pt x="1893570" y="457200"/>
                    <a:pt x="1884680" y="467360"/>
                    <a:pt x="1868170" y="480060"/>
                  </a:cubicBezTo>
                  <a:cubicBezTo>
                    <a:pt x="1844040" y="497840"/>
                    <a:pt x="1817370" y="519430"/>
                    <a:pt x="1770380" y="530860"/>
                  </a:cubicBezTo>
                  <a:cubicBezTo>
                    <a:pt x="1676400" y="553720"/>
                    <a:pt x="1440180" y="530860"/>
                    <a:pt x="1313180" y="524510"/>
                  </a:cubicBezTo>
                  <a:cubicBezTo>
                    <a:pt x="1223010" y="520700"/>
                    <a:pt x="1183640" y="509270"/>
                    <a:pt x="1080770" y="505460"/>
                  </a:cubicBezTo>
                  <a:cubicBezTo>
                    <a:pt x="875030" y="497840"/>
                    <a:pt x="279400" y="637540"/>
                    <a:pt x="151130" y="510540"/>
                  </a:cubicBezTo>
                  <a:cubicBezTo>
                    <a:pt x="60960" y="420370"/>
                    <a:pt x="151130" y="48260"/>
                    <a:pt x="151130" y="48260"/>
                  </a:cubicBezTo>
                </a:path>
              </a:pathLst>
            </a:custGeom>
            <a:solidFill>
              <a:srgbClr val="B0C5FF">
                <a:alpha val="31765"/>
              </a:srgbClr>
            </a:solid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737783" y="5143500"/>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096086" y="5143500"/>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921247" y="2945957"/>
            <a:ext cx="7082961" cy="3058022"/>
            <a:chOff x="0" y="0"/>
            <a:chExt cx="883555" cy="381469"/>
          </a:xfrm>
        </p:grpSpPr>
        <p:sp>
          <p:nvSpPr>
            <p:cNvPr name="Freeform 5" id="5"/>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6" id="6"/>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283792" y="2945957"/>
            <a:ext cx="7082961" cy="3058022"/>
            <a:chOff x="0" y="0"/>
            <a:chExt cx="883555" cy="381469"/>
          </a:xfrm>
        </p:grpSpPr>
        <p:sp>
          <p:nvSpPr>
            <p:cNvPr name="Freeform 8" id="8"/>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9" id="9"/>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3065636" y="2734729"/>
            <a:ext cx="4794184" cy="639381"/>
            <a:chOff x="0" y="0"/>
            <a:chExt cx="2860316" cy="381469"/>
          </a:xfrm>
        </p:grpSpPr>
        <p:sp>
          <p:nvSpPr>
            <p:cNvPr name="Freeform 11" id="11"/>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name="TextBox 12" id="12"/>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428180" y="2734729"/>
            <a:ext cx="4794184" cy="639381"/>
            <a:chOff x="0" y="0"/>
            <a:chExt cx="2860316" cy="381469"/>
          </a:xfrm>
        </p:grpSpPr>
        <p:sp>
          <p:nvSpPr>
            <p:cNvPr name="Freeform 14" id="14"/>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name="TextBox 15" id="15"/>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5602519" y="6491431"/>
            <a:ext cx="7082961" cy="3058022"/>
            <a:chOff x="0" y="0"/>
            <a:chExt cx="883555" cy="381469"/>
          </a:xfrm>
        </p:grpSpPr>
        <p:sp>
          <p:nvSpPr>
            <p:cNvPr name="Freeform 17" id="17"/>
            <p:cNvSpPr/>
            <p:nvPr/>
          </p:nvSpPr>
          <p:spPr>
            <a:xfrm flipH="false" flipV="false" rot="0">
              <a:off x="0" y="0"/>
              <a:ext cx="883555" cy="381469"/>
            </a:xfrm>
            <a:custGeom>
              <a:avLst/>
              <a:gdLst/>
              <a:ahLst/>
              <a:cxnLst/>
              <a:rect r="r" b="b" t="t" l="l"/>
              <a:pathLst>
                <a:path h="381469" w="883555">
                  <a:moveTo>
                    <a:pt x="680355" y="0"/>
                  </a:moveTo>
                  <a:cubicBezTo>
                    <a:pt x="792579" y="0"/>
                    <a:pt x="883555" y="85395"/>
                    <a:pt x="883555" y="190734"/>
                  </a:cubicBezTo>
                  <a:cubicBezTo>
                    <a:pt x="883555" y="296074"/>
                    <a:pt x="792579" y="381469"/>
                    <a:pt x="680355" y="381469"/>
                  </a:cubicBezTo>
                  <a:lnTo>
                    <a:pt x="203200" y="381469"/>
                  </a:lnTo>
                  <a:cubicBezTo>
                    <a:pt x="90976" y="381469"/>
                    <a:pt x="0" y="296074"/>
                    <a:pt x="0" y="190734"/>
                  </a:cubicBezTo>
                  <a:cubicBezTo>
                    <a:pt x="0" y="85395"/>
                    <a:pt x="90976" y="0"/>
                    <a:pt x="203200" y="0"/>
                  </a:cubicBezTo>
                  <a:close/>
                </a:path>
              </a:pathLst>
            </a:custGeom>
            <a:solidFill>
              <a:srgbClr val="E9EAF6"/>
            </a:solidFill>
            <a:ln w="19050" cap="sq">
              <a:solidFill>
                <a:srgbClr val="414370"/>
              </a:solidFill>
              <a:prstDash val="lgDash"/>
              <a:miter/>
            </a:ln>
          </p:spPr>
        </p:sp>
        <p:sp>
          <p:nvSpPr>
            <p:cNvPr name="TextBox 18" id="18"/>
            <p:cNvSpPr txBox="true"/>
            <p:nvPr/>
          </p:nvSpPr>
          <p:spPr>
            <a:xfrm>
              <a:off x="0" y="-38100"/>
              <a:ext cx="883555" cy="419569"/>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6746908" y="6280204"/>
            <a:ext cx="4794184" cy="639381"/>
            <a:chOff x="0" y="0"/>
            <a:chExt cx="2860316" cy="381469"/>
          </a:xfrm>
        </p:grpSpPr>
        <p:sp>
          <p:nvSpPr>
            <p:cNvPr name="Freeform 20" id="20"/>
            <p:cNvSpPr/>
            <p:nvPr/>
          </p:nvSpPr>
          <p:spPr>
            <a:xfrm flipH="false" flipV="false" rot="0">
              <a:off x="0" y="0"/>
              <a:ext cx="2860316" cy="381469"/>
            </a:xfrm>
            <a:custGeom>
              <a:avLst/>
              <a:gdLst/>
              <a:ahLst/>
              <a:cxnLst/>
              <a:rect r="r" b="b" t="t" l="l"/>
              <a:pathLst>
                <a:path h="381469" w="2860316">
                  <a:moveTo>
                    <a:pt x="2657116" y="0"/>
                  </a:moveTo>
                  <a:cubicBezTo>
                    <a:pt x="2769341" y="0"/>
                    <a:pt x="2860316" y="85395"/>
                    <a:pt x="2860316" y="190734"/>
                  </a:cubicBezTo>
                  <a:cubicBezTo>
                    <a:pt x="2860316" y="296074"/>
                    <a:pt x="2769341" y="381469"/>
                    <a:pt x="2657116" y="381469"/>
                  </a:cubicBezTo>
                  <a:lnTo>
                    <a:pt x="203200" y="381469"/>
                  </a:lnTo>
                  <a:cubicBezTo>
                    <a:pt x="90976" y="381469"/>
                    <a:pt x="0" y="296074"/>
                    <a:pt x="0" y="190734"/>
                  </a:cubicBezTo>
                  <a:cubicBezTo>
                    <a:pt x="0" y="85395"/>
                    <a:pt x="90976" y="0"/>
                    <a:pt x="203200" y="0"/>
                  </a:cubicBezTo>
                  <a:close/>
                </a:path>
              </a:pathLst>
            </a:custGeom>
            <a:solidFill>
              <a:srgbClr val="BDD2EA"/>
            </a:solidFill>
          </p:spPr>
        </p:sp>
        <p:sp>
          <p:nvSpPr>
            <p:cNvPr name="TextBox 21" id="21"/>
            <p:cNvSpPr txBox="true"/>
            <p:nvPr/>
          </p:nvSpPr>
          <p:spPr>
            <a:xfrm>
              <a:off x="0" y="-38100"/>
              <a:ext cx="2860316" cy="419569"/>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1248570">
            <a:off x="14406019" y="6483041"/>
            <a:ext cx="2599568" cy="3704047"/>
          </a:xfrm>
          <a:custGeom>
            <a:avLst/>
            <a:gdLst/>
            <a:ahLst/>
            <a:cxnLst/>
            <a:rect r="r" b="b" t="t" l="l"/>
            <a:pathLst>
              <a:path h="3704047" w="2599568">
                <a:moveTo>
                  <a:pt x="0" y="0"/>
                </a:moveTo>
                <a:lnTo>
                  <a:pt x="2599567" y="0"/>
                </a:lnTo>
                <a:lnTo>
                  <a:pt x="2599567" y="3704048"/>
                </a:lnTo>
                <a:lnTo>
                  <a:pt x="0" y="3704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137149">
            <a:off x="928767" y="266804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5400000">
            <a:off x="16176745" y="2863637"/>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5" id="25"/>
          <p:cNvSpPr txBox="true"/>
          <p:nvPr/>
        </p:nvSpPr>
        <p:spPr>
          <a:xfrm rot="0">
            <a:off x="2573601" y="3636768"/>
            <a:ext cx="5761060" cy="1600200"/>
          </a:xfrm>
          <a:prstGeom prst="rect">
            <a:avLst/>
          </a:prstGeom>
        </p:spPr>
        <p:txBody>
          <a:bodyPr anchor="t" rtlCol="false" tIns="0" lIns="0" bIns="0" rIns="0">
            <a:spAutoFit/>
          </a:bodyPr>
          <a:lstStyle/>
          <a:p>
            <a:pPr algn="ctr">
              <a:lnSpc>
                <a:spcPts val="4200"/>
              </a:lnSpc>
            </a:pPr>
            <a:r>
              <a:rPr lang="en-US" sz="3000">
                <a:solidFill>
                  <a:srgbClr val="222366"/>
                </a:solidFill>
                <a:latin typeface="Public Sans"/>
                <a:ea typeface="Public Sans"/>
                <a:cs typeface="Public Sans"/>
                <a:sym typeface="Public Sans"/>
              </a:rPr>
              <a:t>Your heart beats around 100,000 times a day – that’s over 35 million times per year!</a:t>
            </a:r>
          </a:p>
        </p:txBody>
      </p:sp>
      <p:sp>
        <p:nvSpPr>
          <p:cNvPr name="TextBox 26" id="26"/>
          <p:cNvSpPr txBox="true"/>
          <p:nvPr/>
        </p:nvSpPr>
        <p:spPr>
          <a:xfrm rot="0">
            <a:off x="9936146" y="3636768"/>
            <a:ext cx="5761060" cy="1600200"/>
          </a:xfrm>
          <a:prstGeom prst="rect">
            <a:avLst/>
          </a:prstGeom>
        </p:spPr>
        <p:txBody>
          <a:bodyPr anchor="t" rtlCol="false" tIns="0" lIns="0" bIns="0" rIns="0">
            <a:spAutoFit/>
          </a:bodyPr>
          <a:lstStyle/>
          <a:p>
            <a:pPr algn="ctr">
              <a:lnSpc>
                <a:spcPts val="4200"/>
              </a:lnSpc>
            </a:pPr>
            <a:r>
              <a:rPr lang="en-US" sz="3000">
                <a:solidFill>
                  <a:srgbClr val="222366"/>
                </a:solidFill>
                <a:latin typeface="Public Sans"/>
                <a:ea typeface="Public Sans"/>
                <a:cs typeface="Public Sans"/>
                <a:sym typeface="Public Sans"/>
              </a:rPr>
              <a:t>It pumps about 2,000 gallons of blood daily, fueling every part of your body.</a:t>
            </a:r>
          </a:p>
        </p:txBody>
      </p:sp>
      <p:sp>
        <p:nvSpPr>
          <p:cNvPr name="TextBox 27" id="27"/>
          <p:cNvSpPr txBox="true"/>
          <p:nvPr/>
        </p:nvSpPr>
        <p:spPr>
          <a:xfrm rot="0">
            <a:off x="3196947" y="2759195"/>
            <a:ext cx="4514368" cy="490855"/>
          </a:xfrm>
          <a:prstGeom prst="rect">
            <a:avLst/>
          </a:prstGeom>
        </p:spPr>
        <p:txBody>
          <a:bodyPr anchor="t" rtlCol="false" tIns="0" lIns="0" bIns="0" rIns="0">
            <a:spAutoFit/>
          </a:bodyPr>
          <a:lstStyle/>
          <a:p>
            <a:pPr algn="ctr">
              <a:lnSpc>
                <a:spcPts val="3919"/>
              </a:lnSpc>
            </a:pPr>
            <a:r>
              <a:rPr lang="en-US" sz="2799" b="true">
                <a:solidFill>
                  <a:srgbClr val="222366"/>
                </a:solidFill>
                <a:latin typeface="Public Sans Bold"/>
                <a:ea typeface="Public Sans Bold"/>
                <a:cs typeface="Public Sans Bold"/>
                <a:sym typeface="Public Sans Bold"/>
              </a:rPr>
              <a:t>Fact 01</a:t>
            </a:r>
          </a:p>
        </p:txBody>
      </p:sp>
      <p:sp>
        <p:nvSpPr>
          <p:cNvPr name="TextBox 28" id="28"/>
          <p:cNvSpPr txBox="true"/>
          <p:nvPr/>
        </p:nvSpPr>
        <p:spPr>
          <a:xfrm rot="0">
            <a:off x="10559492" y="2759195"/>
            <a:ext cx="4514368" cy="490855"/>
          </a:xfrm>
          <a:prstGeom prst="rect">
            <a:avLst/>
          </a:prstGeom>
        </p:spPr>
        <p:txBody>
          <a:bodyPr anchor="t" rtlCol="false" tIns="0" lIns="0" bIns="0" rIns="0">
            <a:spAutoFit/>
          </a:bodyPr>
          <a:lstStyle/>
          <a:p>
            <a:pPr algn="ctr">
              <a:lnSpc>
                <a:spcPts val="3919"/>
              </a:lnSpc>
            </a:pPr>
            <a:r>
              <a:rPr lang="en-US" sz="2799" b="true">
                <a:solidFill>
                  <a:srgbClr val="222366"/>
                </a:solidFill>
                <a:latin typeface="Public Sans Bold"/>
                <a:ea typeface="Public Sans Bold"/>
                <a:cs typeface="Public Sans Bold"/>
                <a:sym typeface="Public Sans Bold"/>
              </a:rPr>
              <a:t>Fact 02</a:t>
            </a:r>
          </a:p>
        </p:txBody>
      </p:sp>
      <p:sp>
        <p:nvSpPr>
          <p:cNvPr name="TextBox 29" id="29"/>
          <p:cNvSpPr txBox="true"/>
          <p:nvPr/>
        </p:nvSpPr>
        <p:spPr>
          <a:xfrm rot="0">
            <a:off x="6263470" y="7310110"/>
            <a:ext cx="5761060" cy="1600200"/>
          </a:xfrm>
          <a:prstGeom prst="rect">
            <a:avLst/>
          </a:prstGeom>
        </p:spPr>
        <p:txBody>
          <a:bodyPr anchor="t" rtlCol="false" tIns="0" lIns="0" bIns="0" rIns="0">
            <a:spAutoFit/>
          </a:bodyPr>
          <a:lstStyle/>
          <a:p>
            <a:pPr algn="ctr">
              <a:lnSpc>
                <a:spcPts val="4200"/>
              </a:lnSpc>
            </a:pPr>
            <a:r>
              <a:rPr lang="en-US" sz="3000">
                <a:solidFill>
                  <a:srgbClr val="222366"/>
                </a:solidFill>
                <a:latin typeface="Public Sans"/>
                <a:ea typeface="Public Sans"/>
                <a:cs typeface="Public Sans"/>
                <a:sym typeface="Public Sans"/>
              </a:rPr>
              <a:t>The heart is so strong it works twice as hard as the leg muscles of a sprinter.</a:t>
            </a:r>
          </a:p>
        </p:txBody>
      </p:sp>
      <p:sp>
        <p:nvSpPr>
          <p:cNvPr name="TextBox 30" id="30"/>
          <p:cNvSpPr txBox="true"/>
          <p:nvPr/>
        </p:nvSpPr>
        <p:spPr>
          <a:xfrm rot="0">
            <a:off x="6878219" y="6304669"/>
            <a:ext cx="4514368" cy="490855"/>
          </a:xfrm>
          <a:prstGeom prst="rect">
            <a:avLst/>
          </a:prstGeom>
        </p:spPr>
        <p:txBody>
          <a:bodyPr anchor="t" rtlCol="false" tIns="0" lIns="0" bIns="0" rIns="0">
            <a:spAutoFit/>
          </a:bodyPr>
          <a:lstStyle/>
          <a:p>
            <a:pPr algn="ctr">
              <a:lnSpc>
                <a:spcPts val="3919"/>
              </a:lnSpc>
            </a:pPr>
            <a:r>
              <a:rPr lang="en-US" sz="2799" b="true">
                <a:solidFill>
                  <a:srgbClr val="222366"/>
                </a:solidFill>
                <a:latin typeface="Public Sans Bold"/>
                <a:ea typeface="Public Sans Bold"/>
                <a:cs typeface="Public Sans Bold"/>
                <a:sym typeface="Public Sans Bold"/>
              </a:rPr>
              <a:t>Fact 03</a:t>
            </a:r>
          </a:p>
        </p:txBody>
      </p:sp>
      <p:sp>
        <p:nvSpPr>
          <p:cNvPr name="TextBox 31" id="31"/>
          <p:cNvSpPr txBox="true"/>
          <p:nvPr/>
        </p:nvSpPr>
        <p:spPr>
          <a:xfrm rot="0">
            <a:off x="1028700" y="456239"/>
            <a:ext cx="16230600" cy="1908175"/>
          </a:xfrm>
          <a:prstGeom prst="rect">
            <a:avLst/>
          </a:prstGeom>
        </p:spPr>
        <p:txBody>
          <a:bodyPr anchor="t" rtlCol="false" tIns="0" lIns="0" bIns="0" rIns="0">
            <a:spAutoFit/>
          </a:bodyPr>
          <a:lstStyle/>
          <a:p>
            <a:pPr algn="ctr">
              <a:lnSpc>
                <a:spcPts val="7699"/>
              </a:lnSpc>
            </a:pPr>
            <a:r>
              <a:rPr lang="en-US" sz="5499" b="true">
                <a:solidFill>
                  <a:srgbClr val="222366"/>
                </a:solidFill>
                <a:latin typeface="Montserrat Ultra-Bold"/>
                <a:ea typeface="Montserrat Ultra-Bold"/>
                <a:cs typeface="Montserrat Ultra-Bold"/>
                <a:sym typeface="Montserrat Ultra-Bold"/>
              </a:rPr>
              <a:t>The Heart – The Human Body’s Powerhouse</a:t>
            </a:r>
          </a:p>
        </p:txBody>
      </p:sp>
      <p:sp>
        <p:nvSpPr>
          <p:cNvPr name="Freeform 32" id="32"/>
          <p:cNvSpPr/>
          <p:nvPr/>
        </p:nvSpPr>
        <p:spPr>
          <a:xfrm flipH="false" flipV="false" rot="-856119">
            <a:off x="928339" y="5479578"/>
            <a:ext cx="3290525" cy="4501140"/>
          </a:xfrm>
          <a:custGeom>
            <a:avLst/>
            <a:gdLst/>
            <a:ahLst/>
            <a:cxnLst/>
            <a:rect r="r" b="b" t="t" l="l"/>
            <a:pathLst>
              <a:path h="4501140" w="3290525">
                <a:moveTo>
                  <a:pt x="0" y="0"/>
                </a:moveTo>
                <a:lnTo>
                  <a:pt x="3290525" y="0"/>
                </a:lnTo>
                <a:lnTo>
                  <a:pt x="3290525" y="4501139"/>
                </a:lnTo>
                <a:lnTo>
                  <a:pt x="0" y="45011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755965">
            <a:off x="-2596635" y="-6569350"/>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41338">
            <a:off x="-2826084" y="1599135"/>
            <a:ext cx="13208272" cy="8290545"/>
          </a:xfrm>
          <a:custGeom>
            <a:avLst/>
            <a:gdLst/>
            <a:ahLst/>
            <a:cxnLst/>
            <a:rect r="r" b="b" t="t" l="l"/>
            <a:pathLst>
              <a:path h="8290545" w="13208272">
                <a:moveTo>
                  <a:pt x="13208272" y="0"/>
                </a:moveTo>
                <a:lnTo>
                  <a:pt x="0" y="0"/>
                </a:lnTo>
                <a:lnTo>
                  <a:pt x="0" y="8290545"/>
                </a:lnTo>
                <a:lnTo>
                  <a:pt x="13208272" y="8290545"/>
                </a:lnTo>
                <a:lnTo>
                  <a:pt x="132082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10101395">
            <a:off x="11768248" y="-1647258"/>
            <a:ext cx="9743832" cy="10202966"/>
          </a:xfrm>
          <a:custGeom>
            <a:avLst/>
            <a:gdLst/>
            <a:ahLst/>
            <a:cxnLst/>
            <a:rect r="r" b="b" t="t" l="l"/>
            <a:pathLst>
              <a:path h="10202966" w="9743832">
                <a:moveTo>
                  <a:pt x="9743832" y="0"/>
                </a:moveTo>
                <a:lnTo>
                  <a:pt x="0" y="0"/>
                </a:lnTo>
                <a:lnTo>
                  <a:pt x="0" y="10202965"/>
                </a:lnTo>
                <a:lnTo>
                  <a:pt x="9743832" y="10202965"/>
                </a:lnTo>
                <a:lnTo>
                  <a:pt x="97438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441338">
            <a:off x="7737176" y="1708553"/>
            <a:ext cx="14989429" cy="9408539"/>
          </a:xfrm>
          <a:custGeom>
            <a:avLst/>
            <a:gdLst/>
            <a:ahLst/>
            <a:cxnLst/>
            <a:rect r="r" b="b" t="t" l="l"/>
            <a:pathLst>
              <a:path h="9408539" w="14989429">
                <a:moveTo>
                  <a:pt x="0" y="0"/>
                </a:moveTo>
                <a:lnTo>
                  <a:pt x="14989430" y="0"/>
                </a:lnTo>
                <a:lnTo>
                  <a:pt x="14989430" y="9408539"/>
                </a:lnTo>
                <a:lnTo>
                  <a:pt x="0" y="9408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16255" y="8111720"/>
            <a:ext cx="3418581" cy="978553"/>
          </a:xfrm>
          <a:custGeom>
            <a:avLst/>
            <a:gdLst/>
            <a:ahLst/>
            <a:cxnLst/>
            <a:rect r="r" b="b" t="t" l="l"/>
            <a:pathLst>
              <a:path h="978553" w="3418581">
                <a:moveTo>
                  <a:pt x="0" y="0"/>
                </a:moveTo>
                <a:lnTo>
                  <a:pt x="3418581" y="0"/>
                </a:lnTo>
                <a:lnTo>
                  <a:pt x="3418581" y="978553"/>
                </a:lnTo>
                <a:lnTo>
                  <a:pt x="0" y="978553"/>
                </a:lnTo>
                <a:lnTo>
                  <a:pt x="0" y="0"/>
                </a:lnTo>
                <a:close/>
              </a:path>
            </a:pathLst>
          </a:custGeom>
          <a:blipFill>
            <a:blip r:embed="rId6"/>
            <a:stretch>
              <a:fillRect l="0" t="0" r="0" b="0"/>
            </a:stretch>
          </a:blipFill>
          <a:ln w="28575" cap="sq">
            <a:solidFill>
              <a:srgbClr val="1F2B5B"/>
            </a:solidFill>
            <a:prstDash val="solid"/>
            <a:miter/>
          </a:ln>
        </p:spPr>
      </p:sp>
      <p:sp>
        <p:nvSpPr>
          <p:cNvPr name="Freeform 7" id="7"/>
          <p:cNvSpPr/>
          <p:nvPr/>
        </p:nvSpPr>
        <p:spPr>
          <a:xfrm flipH="false" flipV="false" rot="0">
            <a:off x="9820425" y="8570881"/>
            <a:ext cx="4261997" cy="687419"/>
          </a:xfrm>
          <a:custGeom>
            <a:avLst/>
            <a:gdLst/>
            <a:ahLst/>
            <a:cxnLst/>
            <a:rect r="r" b="b" t="t" l="l"/>
            <a:pathLst>
              <a:path h="687419" w="4261997">
                <a:moveTo>
                  <a:pt x="0" y="0"/>
                </a:moveTo>
                <a:lnTo>
                  <a:pt x="4261997" y="0"/>
                </a:lnTo>
                <a:lnTo>
                  <a:pt x="4261997" y="687419"/>
                </a:lnTo>
                <a:lnTo>
                  <a:pt x="0" y="687419"/>
                </a:lnTo>
                <a:lnTo>
                  <a:pt x="0" y="0"/>
                </a:lnTo>
                <a:close/>
              </a:path>
            </a:pathLst>
          </a:custGeom>
          <a:blipFill>
            <a:blip r:embed="rId7"/>
            <a:stretch>
              <a:fillRect l="0" t="0" r="0" b="0"/>
            </a:stretch>
          </a:blipFill>
          <a:ln w="28575" cap="sq">
            <a:solidFill>
              <a:srgbClr val="1F2B5B"/>
            </a:solidFill>
            <a:prstDash val="solid"/>
            <a:miter/>
          </a:ln>
        </p:spPr>
      </p:sp>
      <p:sp>
        <p:nvSpPr>
          <p:cNvPr name="Freeform 8" id="8"/>
          <p:cNvSpPr/>
          <p:nvPr/>
        </p:nvSpPr>
        <p:spPr>
          <a:xfrm flipH="false" flipV="false" rot="0">
            <a:off x="14253164" y="8460208"/>
            <a:ext cx="3824817" cy="798092"/>
          </a:xfrm>
          <a:custGeom>
            <a:avLst/>
            <a:gdLst/>
            <a:ahLst/>
            <a:cxnLst/>
            <a:rect r="r" b="b" t="t" l="l"/>
            <a:pathLst>
              <a:path h="798092" w="3824817">
                <a:moveTo>
                  <a:pt x="0" y="0"/>
                </a:moveTo>
                <a:lnTo>
                  <a:pt x="3824816" y="0"/>
                </a:lnTo>
                <a:lnTo>
                  <a:pt x="3824816" y="798092"/>
                </a:lnTo>
                <a:lnTo>
                  <a:pt x="0" y="798092"/>
                </a:lnTo>
                <a:lnTo>
                  <a:pt x="0" y="0"/>
                </a:lnTo>
                <a:close/>
              </a:path>
            </a:pathLst>
          </a:custGeom>
          <a:blipFill>
            <a:blip r:embed="rId8"/>
            <a:stretch>
              <a:fillRect l="0" t="0" r="0" b="0"/>
            </a:stretch>
          </a:blipFill>
          <a:ln w="28575" cap="sq">
            <a:solidFill>
              <a:srgbClr val="1F2B5B"/>
            </a:solidFill>
            <a:prstDash val="solid"/>
            <a:miter/>
          </a:ln>
        </p:spPr>
      </p:sp>
      <p:sp>
        <p:nvSpPr>
          <p:cNvPr name="TextBox 9" id="9"/>
          <p:cNvSpPr txBox="true"/>
          <p:nvPr/>
        </p:nvSpPr>
        <p:spPr>
          <a:xfrm rot="0">
            <a:off x="9820425" y="4862664"/>
            <a:ext cx="8257556" cy="3326765"/>
          </a:xfrm>
          <a:prstGeom prst="rect">
            <a:avLst/>
          </a:prstGeom>
        </p:spPr>
        <p:txBody>
          <a:bodyPr anchor="t" rtlCol="false" tIns="0" lIns="0" bIns="0" rIns="0">
            <a:spAutoFit/>
          </a:bodyPr>
          <a:lstStyle/>
          <a:p>
            <a:pPr algn="ctr">
              <a:lnSpc>
                <a:spcPts val="3149"/>
              </a:lnSpc>
            </a:pPr>
            <a:r>
              <a:rPr lang="en-US" sz="2250">
                <a:solidFill>
                  <a:srgbClr val="05066D"/>
                </a:solidFill>
                <a:latin typeface="Montserrat"/>
                <a:ea typeface="Montserrat"/>
                <a:cs typeface="Montserrat"/>
                <a:sym typeface="Montserrat"/>
              </a:rPr>
              <a:t>Measures </a:t>
            </a:r>
            <a:r>
              <a:rPr lang="en-US" sz="2250" b="true">
                <a:solidFill>
                  <a:srgbClr val="05066D"/>
                </a:solidFill>
                <a:latin typeface="Montserrat Bold"/>
                <a:ea typeface="Montserrat Bold"/>
                <a:cs typeface="Montserrat Bold"/>
                <a:sym typeface="Montserrat Bold"/>
              </a:rPr>
              <a:t>the degree of mismatch</a:t>
            </a:r>
            <a:r>
              <a:rPr lang="en-US" sz="2250">
                <a:solidFill>
                  <a:srgbClr val="05066D"/>
                </a:solidFill>
                <a:latin typeface="Montserrat"/>
                <a:ea typeface="Montserrat"/>
                <a:cs typeface="Montserrat"/>
                <a:sym typeface="Montserrat"/>
              </a:rPr>
              <a:t> between two sets of points (predicted vs. ground truth boundaries).</a:t>
            </a:r>
          </a:p>
          <a:p>
            <a:pPr algn="l" marL="442594" indent="-221297" lvl="1">
              <a:lnSpc>
                <a:spcPts val="2869"/>
              </a:lnSpc>
              <a:buFont typeface="Arial"/>
              <a:buChar char="•"/>
            </a:pPr>
            <a:r>
              <a:rPr lang="en-US" sz="2049">
                <a:solidFill>
                  <a:srgbClr val="05066D"/>
                </a:solidFill>
                <a:latin typeface="Montserrat"/>
                <a:ea typeface="Montserrat"/>
                <a:cs typeface="Montserrat"/>
                <a:sym typeface="Montserrat"/>
              </a:rPr>
              <a:t>Range: 0 to ∞.</a:t>
            </a:r>
          </a:p>
          <a:p>
            <a:pPr algn="l" marL="885189" indent="-295063" lvl="2">
              <a:lnSpc>
                <a:spcPts val="2869"/>
              </a:lnSpc>
              <a:buFont typeface="Arial"/>
              <a:buChar char="⚬"/>
            </a:pPr>
            <a:r>
              <a:rPr lang="en-US" sz="2049">
                <a:solidFill>
                  <a:srgbClr val="05066D"/>
                </a:solidFill>
                <a:latin typeface="Montserrat"/>
                <a:ea typeface="Montserrat"/>
                <a:cs typeface="Montserrat"/>
                <a:sym typeface="Montserrat"/>
              </a:rPr>
              <a:t>0: Perfect alignment (best case).</a:t>
            </a:r>
          </a:p>
          <a:p>
            <a:pPr algn="l">
              <a:lnSpc>
                <a:spcPts val="2869"/>
              </a:lnSpc>
            </a:pPr>
            <a:r>
              <a:rPr lang="en-US" sz="2049">
                <a:solidFill>
                  <a:srgbClr val="05066D"/>
                </a:solidFill>
                <a:latin typeface="Montserrat"/>
                <a:ea typeface="Montserrat"/>
                <a:cs typeface="Montserrat"/>
                <a:sym typeface="Montserrat"/>
              </a:rPr>
              <a:t>Captures both </a:t>
            </a:r>
            <a:r>
              <a:rPr lang="en-US" sz="2049" b="true">
                <a:solidFill>
                  <a:srgbClr val="05066D"/>
                </a:solidFill>
                <a:latin typeface="Montserrat Bold"/>
                <a:ea typeface="Montserrat Bold"/>
                <a:cs typeface="Montserrat Bold"/>
                <a:sym typeface="Montserrat Bold"/>
              </a:rPr>
              <a:t>worst-case error</a:t>
            </a:r>
            <a:r>
              <a:rPr lang="en-US" sz="2049">
                <a:solidFill>
                  <a:srgbClr val="05066D"/>
                </a:solidFill>
                <a:latin typeface="Montserrat"/>
                <a:ea typeface="Montserrat"/>
                <a:cs typeface="Montserrat"/>
                <a:sym typeface="Montserrat"/>
              </a:rPr>
              <a:t> and the </a:t>
            </a:r>
            <a:r>
              <a:rPr lang="en-US" sz="2049" b="true">
                <a:solidFill>
                  <a:srgbClr val="05066D"/>
                </a:solidFill>
                <a:latin typeface="Montserrat Bold"/>
                <a:ea typeface="Montserrat Bold"/>
                <a:cs typeface="Montserrat Bold"/>
                <a:sym typeface="Montserrat Bold"/>
              </a:rPr>
              <a:t>spatial distribution</a:t>
            </a:r>
            <a:r>
              <a:rPr lang="en-US" sz="2049">
                <a:solidFill>
                  <a:srgbClr val="05066D"/>
                </a:solidFill>
                <a:latin typeface="Montserrat"/>
                <a:ea typeface="Montserrat"/>
                <a:cs typeface="Montserrat"/>
                <a:sym typeface="Montserrat"/>
              </a:rPr>
              <a:t> of discrepancies. Provides a comprehensive view of accuracy and robustness in segmentation.</a:t>
            </a:r>
          </a:p>
          <a:p>
            <a:pPr algn="ctr">
              <a:lnSpc>
                <a:spcPts val="2869"/>
              </a:lnSpc>
            </a:pPr>
            <a:r>
              <a:rPr lang="en-US" sz="2049" b="true">
                <a:solidFill>
                  <a:srgbClr val="05066D"/>
                </a:solidFill>
                <a:latin typeface="Montserrat Bold"/>
                <a:ea typeface="Montserrat Bold"/>
                <a:cs typeface="Montserrat Bold"/>
                <a:sym typeface="Montserrat Bold"/>
              </a:rPr>
              <a:t>A</a:t>
            </a:r>
            <a:r>
              <a:rPr lang="en-US" sz="2049">
                <a:solidFill>
                  <a:srgbClr val="05066D"/>
                </a:solidFill>
                <a:latin typeface="Montserrat"/>
                <a:ea typeface="Montserrat"/>
                <a:cs typeface="Montserrat"/>
                <a:sym typeface="Montserrat"/>
              </a:rPr>
              <a:t> and </a:t>
            </a:r>
            <a:r>
              <a:rPr lang="en-US" sz="2049" b="true">
                <a:solidFill>
                  <a:srgbClr val="05066D"/>
                </a:solidFill>
                <a:latin typeface="Montserrat Bold"/>
                <a:ea typeface="Montserrat Bold"/>
                <a:cs typeface="Montserrat Bold"/>
                <a:sym typeface="Montserrat Bold"/>
              </a:rPr>
              <a:t>B</a:t>
            </a:r>
            <a:r>
              <a:rPr lang="en-US" sz="2049">
                <a:solidFill>
                  <a:srgbClr val="05066D"/>
                </a:solidFill>
                <a:latin typeface="Montserrat"/>
                <a:ea typeface="Montserrat"/>
                <a:cs typeface="Montserrat"/>
                <a:sym typeface="Montserrat"/>
              </a:rPr>
              <a:t> - predicted and GT segmentation boundaries, </a:t>
            </a:r>
            <a:r>
              <a:rPr lang="en-US" sz="2049" b="true">
                <a:solidFill>
                  <a:srgbClr val="05066D"/>
                </a:solidFill>
                <a:latin typeface="Montserrat Bold"/>
                <a:ea typeface="Montserrat Bold"/>
                <a:cs typeface="Montserrat Bold"/>
                <a:sym typeface="Montserrat Bold"/>
              </a:rPr>
              <a:t>d(a, b)</a:t>
            </a:r>
            <a:r>
              <a:rPr lang="en-US" sz="2049">
                <a:solidFill>
                  <a:srgbClr val="05066D"/>
                </a:solidFill>
                <a:latin typeface="Montserrat"/>
                <a:ea typeface="Montserrat"/>
                <a:cs typeface="Montserrat"/>
                <a:sym typeface="Montserrat"/>
              </a:rPr>
              <a:t> - distance between points an and b.</a:t>
            </a:r>
          </a:p>
        </p:txBody>
      </p:sp>
      <p:sp>
        <p:nvSpPr>
          <p:cNvPr name="TextBox 10" id="10"/>
          <p:cNvSpPr txBox="true"/>
          <p:nvPr/>
        </p:nvSpPr>
        <p:spPr>
          <a:xfrm rot="0">
            <a:off x="11199855" y="4026916"/>
            <a:ext cx="6106618"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Hausdorff Distance</a:t>
            </a:r>
          </a:p>
        </p:txBody>
      </p:sp>
      <p:sp>
        <p:nvSpPr>
          <p:cNvPr name="TextBox 11" id="11"/>
          <p:cNvSpPr txBox="true"/>
          <p:nvPr/>
        </p:nvSpPr>
        <p:spPr>
          <a:xfrm rot="0">
            <a:off x="516476" y="4123563"/>
            <a:ext cx="7566511" cy="3726815"/>
          </a:xfrm>
          <a:prstGeom prst="rect">
            <a:avLst/>
          </a:prstGeom>
        </p:spPr>
        <p:txBody>
          <a:bodyPr anchor="t" rtlCol="false" tIns="0" lIns="0" bIns="0" rIns="0">
            <a:spAutoFit/>
          </a:bodyPr>
          <a:lstStyle/>
          <a:p>
            <a:pPr algn="ctr">
              <a:lnSpc>
                <a:spcPts val="3149"/>
              </a:lnSpc>
            </a:pPr>
            <a:r>
              <a:rPr lang="en-US" sz="2250">
                <a:solidFill>
                  <a:srgbClr val="05066D"/>
                </a:solidFill>
                <a:latin typeface="Montserrat"/>
                <a:ea typeface="Montserrat"/>
                <a:cs typeface="Montserrat"/>
                <a:sym typeface="Montserrat"/>
              </a:rPr>
              <a:t>A statistical measure to evaluate </a:t>
            </a:r>
            <a:r>
              <a:rPr lang="en-US" sz="2250" b="true">
                <a:solidFill>
                  <a:srgbClr val="05066D"/>
                </a:solidFill>
                <a:latin typeface="Montserrat Bold"/>
                <a:ea typeface="Montserrat Bold"/>
                <a:cs typeface="Montserrat Bold"/>
                <a:sym typeface="Montserrat Bold"/>
              </a:rPr>
              <a:t>the similarity </a:t>
            </a:r>
            <a:r>
              <a:rPr lang="en-US" sz="2250">
                <a:solidFill>
                  <a:srgbClr val="05066D"/>
                </a:solidFill>
                <a:latin typeface="Montserrat"/>
                <a:ea typeface="Montserrat"/>
                <a:cs typeface="Montserrat"/>
                <a:sym typeface="Montserrat"/>
              </a:rPr>
              <a:t>between two sets (predicted segmentation vs. ground truth).</a:t>
            </a:r>
          </a:p>
          <a:p>
            <a:pPr algn="l" marL="442594" indent="-221297" lvl="1">
              <a:lnSpc>
                <a:spcPts val="2869"/>
              </a:lnSpc>
              <a:buFont typeface="Arial"/>
              <a:buChar char="•"/>
            </a:pPr>
            <a:r>
              <a:rPr lang="en-US" sz="2049">
                <a:solidFill>
                  <a:srgbClr val="05066D"/>
                </a:solidFill>
                <a:latin typeface="Montserrat"/>
                <a:ea typeface="Montserrat"/>
                <a:cs typeface="Montserrat"/>
                <a:sym typeface="Montserrat"/>
              </a:rPr>
              <a:t>Range: 0 to 1.</a:t>
            </a:r>
          </a:p>
          <a:p>
            <a:pPr algn="l" marL="885189" indent="-295063" lvl="2">
              <a:lnSpc>
                <a:spcPts val="2869"/>
              </a:lnSpc>
              <a:buFont typeface="Arial"/>
              <a:buChar char="⚬"/>
            </a:pPr>
            <a:r>
              <a:rPr lang="en-US" sz="2049">
                <a:solidFill>
                  <a:srgbClr val="05066D"/>
                </a:solidFill>
                <a:latin typeface="Montserrat"/>
                <a:ea typeface="Montserrat"/>
                <a:cs typeface="Montserrat"/>
                <a:sym typeface="Montserrat"/>
              </a:rPr>
              <a:t>1: Perfect overlap (ideal case).</a:t>
            </a:r>
          </a:p>
          <a:p>
            <a:pPr algn="l" marL="885189" indent="-295063" lvl="2">
              <a:lnSpc>
                <a:spcPts val="2869"/>
              </a:lnSpc>
              <a:buFont typeface="Arial"/>
              <a:buChar char="⚬"/>
            </a:pPr>
            <a:r>
              <a:rPr lang="en-US" sz="2049">
                <a:solidFill>
                  <a:srgbClr val="05066D"/>
                </a:solidFill>
                <a:latin typeface="Montserrat"/>
                <a:ea typeface="Montserrat"/>
                <a:cs typeface="Montserrat"/>
                <a:sym typeface="Montserrat"/>
              </a:rPr>
              <a:t>0: No overlap (poor case).</a:t>
            </a:r>
          </a:p>
          <a:p>
            <a:pPr algn="ctr">
              <a:lnSpc>
                <a:spcPts val="2869"/>
              </a:lnSpc>
            </a:pPr>
            <a:r>
              <a:rPr lang="en-US" sz="2049">
                <a:solidFill>
                  <a:srgbClr val="05066D"/>
                </a:solidFill>
                <a:latin typeface="Montserrat"/>
                <a:ea typeface="Montserrat"/>
                <a:cs typeface="Montserrat"/>
                <a:sym typeface="Montserrat"/>
              </a:rPr>
              <a:t>Balances accuracy by emphasizing both </a:t>
            </a:r>
            <a:r>
              <a:rPr lang="en-US" sz="2049" b="true">
                <a:solidFill>
                  <a:srgbClr val="05066D"/>
                </a:solidFill>
                <a:latin typeface="Montserrat Bold"/>
                <a:ea typeface="Montserrat Bold"/>
                <a:cs typeface="Montserrat Bold"/>
                <a:sym typeface="Montserrat Bold"/>
              </a:rPr>
              <a:t>false positives</a:t>
            </a:r>
            <a:r>
              <a:rPr lang="en-US" sz="2049">
                <a:solidFill>
                  <a:srgbClr val="05066D"/>
                </a:solidFill>
                <a:latin typeface="Montserrat"/>
                <a:ea typeface="Montserrat"/>
                <a:cs typeface="Montserrat"/>
                <a:sym typeface="Montserrat"/>
              </a:rPr>
              <a:t> and </a:t>
            </a:r>
            <a:r>
              <a:rPr lang="en-US" sz="2049" b="true">
                <a:solidFill>
                  <a:srgbClr val="05066D"/>
                </a:solidFill>
                <a:latin typeface="Montserrat Bold"/>
                <a:ea typeface="Montserrat Bold"/>
                <a:cs typeface="Montserrat Bold"/>
                <a:sym typeface="Montserrat Bold"/>
              </a:rPr>
              <a:t>false negatives</a:t>
            </a:r>
            <a:r>
              <a:rPr lang="en-US" sz="2049">
                <a:solidFill>
                  <a:srgbClr val="05066D"/>
                </a:solidFill>
                <a:latin typeface="Montserrat"/>
                <a:ea typeface="Montserrat"/>
                <a:cs typeface="Montserrat"/>
                <a:sym typeface="Montserrat"/>
              </a:rPr>
              <a:t>, making it a robust metric for assessing segmentation performance.</a:t>
            </a:r>
          </a:p>
          <a:p>
            <a:pPr algn="ctr">
              <a:lnSpc>
                <a:spcPts val="2869"/>
              </a:lnSpc>
            </a:pPr>
            <a:r>
              <a:rPr lang="en-US" sz="2049" b="true">
                <a:solidFill>
                  <a:srgbClr val="05066D"/>
                </a:solidFill>
                <a:latin typeface="Montserrat Bold"/>
                <a:ea typeface="Montserrat Bold"/>
                <a:cs typeface="Montserrat Bold"/>
                <a:sym typeface="Montserrat Bold"/>
              </a:rPr>
              <a:t>A</a:t>
            </a:r>
            <a:r>
              <a:rPr lang="en-US" sz="2049">
                <a:solidFill>
                  <a:srgbClr val="05066D"/>
                </a:solidFill>
                <a:latin typeface="Montserrat"/>
                <a:ea typeface="Montserrat"/>
                <a:cs typeface="Montserrat"/>
                <a:sym typeface="Montserrat"/>
              </a:rPr>
              <a:t> - predicted segmentation, </a:t>
            </a:r>
            <a:r>
              <a:rPr lang="en-US" sz="2049" b="true">
                <a:solidFill>
                  <a:srgbClr val="05066D"/>
                </a:solidFill>
                <a:latin typeface="Montserrat Bold"/>
                <a:ea typeface="Montserrat Bold"/>
                <a:cs typeface="Montserrat Bold"/>
                <a:sym typeface="Montserrat Bold"/>
              </a:rPr>
              <a:t>B</a:t>
            </a:r>
            <a:r>
              <a:rPr lang="en-US" sz="2049">
                <a:solidFill>
                  <a:srgbClr val="05066D"/>
                </a:solidFill>
                <a:latin typeface="Montserrat"/>
                <a:ea typeface="Montserrat"/>
                <a:cs typeface="Montserrat"/>
                <a:sym typeface="Montserrat"/>
              </a:rPr>
              <a:t> - ground truth</a:t>
            </a:r>
          </a:p>
        </p:txBody>
      </p:sp>
      <p:sp>
        <p:nvSpPr>
          <p:cNvPr name="TextBox 12" id="12"/>
          <p:cNvSpPr txBox="true"/>
          <p:nvPr/>
        </p:nvSpPr>
        <p:spPr>
          <a:xfrm rot="0">
            <a:off x="1246422" y="3438041"/>
            <a:ext cx="6106618"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Dice Score / Dice Coefficient</a:t>
            </a:r>
          </a:p>
        </p:txBody>
      </p:sp>
      <p:sp>
        <p:nvSpPr>
          <p:cNvPr name="TextBox 13" id="13"/>
          <p:cNvSpPr txBox="true"/>
          <p:nvPr/>
        </p:nvSpPr>
        <p:spPr>
          <a:xfrm rot="0">
            <a:off x="4034836" y="923925"/>
            <a:ext cx="10218327" cy="93662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Evaluation</a:t>
            </a:r>
            <a:r>
              <a:rPr lang="en-US" sz="5499">
                <a:solidFill>
                  <a:srgbClr val="05066D"/>
                </a:solidFill>
                <a:latin typeface="Montserrat"/>
                <a:ea typeface="Montserrat"/>
                <a:cs typeface="Montserrat"/>
                <a:sym typeface="Montserrat"/>
              </a:rPr>
              <a:t> </a:t>
            </a:r>
            <a:r>
              <a:rPr lang="en-US" sz="5499" b="true">
                <a:solidFill>
                  <a:srgbClr val="05066D"/>
                </a:solidFill>
                <a:latin typeface="Montserrat Bold"/>
                <a:ea typeface="Montserrat Bold"/>
                <a:cs typeface="Montserrat Bold"/>
                <a:sym typeface="Montserrat Bold"/>
              </a:rPr>
              <a:t>Metrics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67439"/>
            <a:ext cx="6618510" cy="4996975"/>
          </a:xfrm>
          <a:custGeom>
            <a:avLst/>
            <a:gdLst/>
            <a:ahLst/>
            <a:cxnLst/>
            <a:rect r="r" b="b" t="t" l="l"/>
            <a:pathLst>
              <a:path h="4996975" w="6618510">
                <a:moveTo>
                  <a:pt x="0" y="0"/>
                </a:moveTo>
                <a:lnTo>
                  <a:pt x="6618510" y="0"/>
                </a:lnTo>
                <a:lnTo>
                  <a:pt x="6618510" y="4996975"/>
                </a:lnTo>
                <a:lnTo>
                  <a:pt x="0" y="4996975"/>
                </a:lnTo>
                <a:lnTo>
                  <a:pt x="0" y="0"/>
                </a:lnTo>
                <a:close/>
              </a:path>
            </a:pathLst>
          </a:custGeom>
          <a:blipFill>
            <a:blip r:embed="rId2"/>
            <a:stretch>
              <a:fillRect l="0" t="0" r="0" b="0"/>
            </a:stretch>
          </a:blipFill>
          <a:ln w="19050" cap="sq">
            <a:solidFill>
              <a:srgbClr val="1F2B5B"/>
            </a:solidFill>
            <a:prstDash val="solid"/>
            <a:miter/>
          </a:ln>
        </p:spPr>
      </p:sp>
      <p:sp>
        <p:nvSpPr>
          <p:cNvPr name="Freeform 3" id="3"/>
          <p:cNvSpPr/>
          <p:nvPr/>
        </p:nvSpPr>
        <p:spPr>
          <a:xfrm flipH="false" flipV="false" rot="0">
            <a:off x="10242006" y="3112740"/>
            <a:ext cx="6618510" cy="4974324"/>
          </a:xfrm>
          <a:custGeom>
            <a:avLst/>
            <a:gdLst/>
            <a:ahLst/>
            <a:cxnLst/>
            <a:rect r="r" b="b" t="t" l="l"/>
            <a:pathLst>
              <a:path h="4974324" w="6618510">
                <a:moveTo>
                  <a:pt x="0" y="0"/>
                </a:moveTo>
                <a:lnTo>
                  <a:pt x="6618510" y="0"/>
                </a:lnTo>
                <a:lnTo>
                  <a:pt x="6618510" y="4974325"/>
                </a:lnTo>
                <a:lnTo>
                  <a:pt x="0" y="4974325"/>
                </a:lnTo>
                <a:lnTo>
                  <a:pt x="0" y="0"/>
                </a:lnTo>
                <a:close/>
              </a:path>
            </a:pathLst>
          </a:custGeom>
          <a:blipFill>
            <a:blip r:embed="rId3"/>
            <a:stretch>
              <a:fillRect l="-780" t="-1162" r="0" b="-747"/>
            </a:stretch>
          </a:blipFill>
          <a:ln w="19050" cap="sq">
            <a:solidFill>
              <a:srgbClr val="1F2B5B"/>
            </a:solidFill>
            <a:prstDash val="solid"/>
            <a:miter/>
          </a:ln>
        </p:spPr>
      </p:sp>
      <p:sp>
        <p:nvSpPr>
          <p:cNvPr name="TextBox 4" id="4"/>
          <p:cNvSpPr txBox="true"/>
          <p:nvPr/>
        </p:nvSpPr>
        <p:spPr>
          <a:xfrm rot="0">
            <a:off x="1028700" y="2261840"/>
            <a:ext cx="16230600" cy="850900"/>
          </a:xfrm>
          <a:prstGeom prst="rect">
            <a:avLst/>
          </a:prstGeom>
        </p:spPr>
        <p:txBody>
          <a:bodyPr anchor="t" rtlCol="false" tIns="0" lIns="0" bIns="0" rIns="0">
            <a:spAutoFit/>
          </a:bodyPr>
          <a:lstStyle/>
          <a:p>
            <a:pPr algn="ctr">
              <a:lnSpc>
                <a:spcPts val="3499"/>
              </a:lnSpc>
            </a:pPr>
            <a:r>
              <a:rPr lang="en-US" sz="2499">
                <a:solidFill>
                  <a:srgbClr val="05066D"/>
                </a:solidFill>
                <a:latin typeface="Montserrat"/>
                <a:ea typeface="Montserrat"/>
                <a:cs typeface="Montserrat"/>
                <a:sym typeface="Montserrat"/>
              </a:rPr>
              <a:t>Both learning phases shows good convergence around 250-300 epochs.</a:t>
            </a:r>
          </a:p>
          <a:p>
            <a:pPr algn="ctr">
              <a:lnSpc>
                <a:spcPts val="3499"/>
              </a:lnSpc>
            </a:pPr>
          </a:p>
        </p:txBody>
      </p:sp>
      <p:sp>
        <p:nvSpPr>
          <p:cNvPr name="TextBox 5" id="5"/>
          <p:cNvSpPr txBox="true"/>
          <p:nvPr/>
        </p:nvSpPr>
        <p:spPr>
          <a:xfrm rot="0">
            <a:off x="2255246" y="391765"/>
            <a:ext cx="13777507" cy="190817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Results for</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QC Candidate Selection</a:t>
            </a:r>
          </a:p>
        </p:txBody>
      </p:sp>
      <p:sp>
        <p:nvSpPr>
          <p:cNvPr name="TextBox 6" id="6"/>
          <p:cNvSpPr txBox="true"/>
          <p:nvPr/>
        </p:nvSpPr>
        <p:spPr>
          <a:xfrm rot="0">
            <a:off x="9266970" y="9070122"/>
            <a:ext cx="8568582" cy="935355"/>
          </a:xfrm>
          <a:prstGeom prst="rect">
            <a:avLst/>
          </a:prstGeom>
        </p:spPr>
        <p:txBody>
          <a:bodyPr anchor="t" rtlCol="false" tIns="0" lIns="0" bIns="0" rIns="0">
            <a:spAutoFit/>
          </a:bodyPr>
          <a:lstStyle/>
          <a:p>
            <a:pPr algn="ctr">
              <a:lnSpc>
                <a:spcPts val="2520"/>
              </a:lnSpc>
            </a:pPr>
            <a:r>
              <a:rPr lang="en-US" sz="1800">
                <a:solidFill>
                  <a:srgbClr val="05066D"/>
                </a:solidFill>
                <a:latin typeface="Montserrat"/>
                <a:ea typeface="Montserrat"/>
                <a:cs typeface="Montserrat"/>
                <a:sym typeface="Montserrat"/>
              </a:rPr>
              <a:t>A sharp increase around 200 epochs, which then gently decreased again. </a:t>
            </a:r>
          </a:p>
          <a:p>
            <a:pPr algn="ctr">
              <a:lnSpc>
                <a:spcPts val="2520"/>
              </a:lnSpc>
            </a:pPr>
            <a:r>
              <a:rPr lang="en-US" sz="1800">
                <a:solidFill>
                  <a:srgbClr val="05066D"/>
                </a:solidFill>
                <a:latin typeface="Montserrat"/>
                <a:ea typeface="Montserrat"/>
                <a:cs typeface="Montserrat"/>
                <a:sym typeface="Montserrat"/>
              </a:rPr>
              <a:t>Reconstruction model’s reliability significantly decreased on that period, </a:t>
            </a:r>
          </a:p>
          <a:p>
            <a:pPr algn="ctr">
              <a:lnSpc>
                <a:spcPts val="2520"/>
              </a:lnSpc>
            </a:pPr>
            <a:r>
              <a:rPr lang="en-US" sz="1800">
                <a:solidFill>
                  <a:srgbClr val="05066D"/>
                </a:solidFill>
                <a:latin typeface="Montserrat"/>
                <a:ea typeface="Montserrat"/>
                <a:cs typeface="Montserrat"/>
                <a:sym typeface="Montserrat"/>
              </a:rPr>
              <a:t>and all the OoD data has been investigated.</a:t>
            </a:r>
          </a:p>
        </p:txBody>
      </p:sp>
      <p:grpSp>
        <p:nvGrpSpPr>
          <p:cNvPr name="Group 7" id="7"/>
          <p:cNvGrpSpPr/>
          <p:nvPr/>
        </p:nvGrpSpPr>
        <p:grpSpPr>
          <a:xfrm rot="0">
            <a:off x="1558453" y="8235864"/>
            <a:ext cx="5559004" cy="700908"/>
            <a:chOff x="0" y="0"/>
            <a:chExt cx="795582" cy="100311"/>
          </a:xfrm>
        </p:grpSpPr>
        <p:sp>
          <p:nvSpPr>
            <p:cNvPr name="Freeform 8" id="8"/>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9" id="9"/>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b="true" sz="2693" spc="263">
                  <a:solidFill>
                    <a:srgbClr val="05066D"/>
                  </a:solidFill>
                  <a:latin typeface="Montserrat Bold"/>
                  <a:ea typeface="Montserrat Bold"/>
                  <a:cs typeface="Montserrat Bold"/>
                  <a:sym typeface="Montserrat Bold"/>
                </a:rPr>
                <a:t>Supervised learning</a:t>
              </a:r>
            </a:p>
          </p:txBody>
        </p:sp>
      </p:grpSp>
      <p:grpSp>
        <p:nvGrpSpPr>
          <p:cNvPr name="Group 10" id="10"/>
          <p:cNvGrpSpPr/>
          <p:nvPr/>
        </p:nvGrpSpPr>
        <p:grpSpPr>
          <a:xfrm rot="0">
            <a:off x="10771759" y="8235864"/>
            <a:ext cx="5559004" cy="700908"/>
            <a:chOff x="0" y="0"/>
            <a:chExt cx="795582" cy="100311"/>
          </a:xfrm>
        </p:grpSpPr>
        <p:sp>
          <p:nvSpPr>
            <p:cNvPr name="Freeform 11" id="11"/>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12" id="12"/>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b="true" sz="2693" spc="263">
                  <a:solidFill>
                    <a:srgbClr val="05066D"/>
                  </a:solidFill>
                  <a:latin typeface="Montserrat Bold"/>
                  <a:ea typeface="Montserrat Bold"/>
                  <a:cs typeface="Montserrat Bold"/>
                  <a:sym typeface="Montserrat Bold"/>
                </a:rPr>
                <a:t>Semi-supervised learning</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654252" y="133130"/>
            <a:ext cx="1312125" cy="3075646"/>
          </a:xfrm>
          <a:custGeom>
            <a:avLst/>
            <a:gdLst/>
            <a:ahLst/>
            <a:cxnLst/>
            <a:rect r="r" b="b" t="t" l="l"/>
            <a:pathLst>
              <a:path h="3075646" w="1312125">
                <a:moveTo>
                  <a:pt x="0" y="0"/>
                </a:moveTo>
                <a:lnTo>
                  <a:pt x="1312125" y="0"/>
                </a:lnTo>
                <a:lnTo>
                  <a:pt x="1312125" y="3075647"/>
                </a:lnTo>
                <a:lnTo>
                  <a:pt x="0" y="3075647"/>
                </a:lnTo>
                <a:lnTo>
                  <a:pt x="0" y="0"/>
                </a:lnTo>
                <a:close/>
              </a:path>
            </a:pathLst>
          </a:custGeom>
          <a:blipFill>
            <a:blip r:embed="rId4"/>
            <a:stretch>
              <a:fillRect l="-3619" t="-862" r="-645923" b="-7858"/>
            </a:stretch>
          </a:blipFill>
          <a:ln w="19050" cap="sq">
            <a:solidFill>
              <a:srgbClr val="1F2B5B"/>
            </a:solidFill>
            <a:prstDash val="solid"/>
            <a:miter/>
          </a:ln>
        </p:spPr>
      </p:sp>
      <p:sp>
        <p:nvSpPr>
          <p:cNvPr name="Freeform 4" id="4"/>
          <p:cNvSpPr/>
          <p:nvPr/>
        </p:nvSpPr>
        <p:spPr>
          <a:xfrm flipH="true" flipV="true" rot="-10099293">
            <a:off x="-1466874" y="-2209590"/>
            <a:ext cx="4991149" cy="7541571"/>
          </a:xfrm>
          <a:custGeom>
            <a:avLst/>
            <a:gdLst/>
            <a:ahLst/>
            <a:cxnLst/>
            <a:rect r="r" b="b" t="t" l="l"/>
            <a:pathLst>
              <a:path h="7541571" w="4991149">
                <a:moveTo>
                  <a:pt x="4991148" y="7541571"/>
                </a:moveTo>
                <a:lnTo>
                  <a:pt x="0" y="7541571"/>
                </a:lnTo>
                <a:lnTo>
                  <a:pt x="0" y="0"/>
                </a:lnTo>
                <a:lnTo>
                  <a:pt x="4991148" y="0"/>
                </a:lnTo>
                <a:lnTo>
                  <a:pt x="4991148" y="7541571"/>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99012" y="643621"/>
            <a:ext cx="11932250" cy="1739900"/>
          </a:xfrm>
          <a:prstGeom prst="rect">
            <a:avLst/>
          </a:prstGeom>
        </p:spPr>
        <p:txBody>
          <a:bodyPr anchor="t" rtlCol="false" tIns="0" lIns="0" bIns="0" rIns="0">
            <a:spAutoFit/>
          </a:bodyPr>
          <a:lstStyle/>
          <a:p>
            <a:pPr algn="ctr">
              <a:lnSpc>
                <a:spcPts val="7000"/>
              </a:lnSpc>
              <a:spcBef>
                <a:spcPct val="0"/>
              </a:spcBef>
            </a:pPr>
            <a:r>
              <a:rPr lang="en-US" b="true" sz="5000">
                <a:solidFill>
                  <a:srgbClr val="05066D"/>
                </a:solidFill>
                <a:latin typeface="Montserrat Bold"/>
                <a:ea typeface="Montserrat Bold"/>
                <a:cs typeface="Montserrat Bold"/>
                <a:sym typeface="Montserrat Bold"/>
              </a:rPr>
              <a:t>Segmentation Results Comparison </a:t>
            </a:r>
          </a:p>
          <a:p>
            <a:pPr algn="ctr">
              <a:lnSpc>
                <a:spcPts val="7000"/>
              </a:lnSpc>
              <a:spcBef>
                <a:spcPct val="0"/>
              </a:spcBef>
            </a:pPr>
            <a:r>
              <a:rPr lang="en-US" b="true" sz="5000">
                <a:solidFill>
                  <a:srgbClr val="05066D"/>
                </a:solidFill>
                <a:latin typeface="Montserrat Bold"/>
                <a:ea typeface="Montserrat Bold"/>
                <a:cs typeface="Montserrat Bold"/>
                <a:sym typeface="Montserrat Bold"/>
              </a:rPr>
              <a:t>(Semi-Supervised Model)</a:t>
            </a:r>
          </a:p>
        </p:txBody>
      </p:sp>
      <p:sp>
        <p:nvSpPr>
          <p:cNvPr name="Freeform 6" id="6"/>
          <p:cNvSpPr/>
          <p:nvPr/>
        </p:nvSpPr>
        <p:spPr>
          <a:xfrm flipH="true" flipV="true" rot="899636">
            <a:off x="16505200" y="4422572"/>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875476" y="2490470"/>
            <a:ext cx="10670769" cy="2293620"/>
          </a:xfrm>
          <a:prstGeom prst="rect">
            <a:avLst/>
          </a:prstGeom>
        </p:spPr>
        <p:txBody>
          <a:bodyPr anchor="t" rtlCol="false" tIns="0" lIns="0" bIns="0" rIns="0">
            <a:spAutoFit/>
          </a:bodyPr>
          <a:lstStyle/>
          <a:p>
            <a:pPr algn="just">
              <a:lnSpc>
                <a:spcPts val="2870"/>
              </a:lnSpc>
            </a:pPr>
            <a:r>
              <a:rPr lang="en-US" sz="2050" b="true">
                <a:solidFill>
                  <a:srgbClr val="05066D"/>
                </a:solidFill>
                <a:latin typeface="Montserrat Bold"/>
                <a:ea typeface="Montserrat Bold"/>
                <a:cs typeface="Montserrat Bold"/>
                <a:sym typeface="Montserrat Bold"/>
              </a:rPr>
              <a:t>Right Ventricle (RV)</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Short-Axis</a:t>
            </a:r>
            <a:r>
              <a:rPr lang="en-US" sz="1850">
                <a:solidFill>
                  <a:srgbClr val="05066D"/>
                </a:solidFill>
                <a:latin typeface="Montserrat"/>
                <a:ea typeface="Montserrat"/>
                <a:cs typeface="Montserrat"/>
                <a:sym typeface="Montserrat"/>
              </a:rPr>
              <a:t> (SA):</a:t>
            </a:r>
          </a:p>
          <a:p>
            <a:pPr algn="just" marL="798831" indent="-266277" lvl="2">
              <a:lnSpc>
                <a:spcPts val="2590"/>
              </a:lnSpc>
              <a:buFont typeface="Arial"/>
              <a:buChar char="⚬"/>
            </a:pPr>
            <a:r>
              <a:rPr lang="en-US" sz="1850">
                <a:solidFill>
                  <a:srgbClr val="05066D"/>
                </a:solidFill>
                <a:latin typeface="Montserrat"/>
                <a:ea typeface="Montserrat"/>
                <a:cs typeface="Montserrat"/>
                <a:sym typeface="Montserrat"/>
              </a:rPr>
              <a:t>Improved Performance in End-Diastole (ED) and End-Systole (ES).</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Long-Axis</a:t>
            </a:r>
            <a:r>
              <a:rPr lang="en-US" sz="1850">
                <a:solidFill>
                  <a:srgbClr val="05066D"/>
                </a:solidFill>
                <a:latin typeface="Montserrat"/>
                <a:ea typeface="Montserrat"/>
                <a:cs typeface="Montserrat"/>
                <a:sym typeface="Montserrat"/>
              </a:rPr>
              <a:t> (LA):</a:t>
            </a:r>
          </a:p>
          <a:p>
            <a:pPr algn="just" marL="798831" indent="-266277" lvl="2">
              <a:lnSpc>
                <a:spcPts val="2590"/>
              </a:lnSpc>
              <a:buFont typeface="Arial"/>
              <a:buChar char="⚬"/>
            </a:pPr>
            <a:r>
              <a:rPr lang="en-US" sz="1850">
                <a:solidFill>
                  <a:srgbClr val="05066D"/>
                </a:solidFill>
                <a:latin typeface="Montserrat"/>
                <a:ea typeface="Montserrat"/>
                <a:cs typeface="Montserrat"/>
                <a:sym typeface="Montserrat"/>
              </a:rPr>
              <a:t>Significant Improvement in generalization; reduced Hausdorff Distance.</a:t>
            </a:r>
          </a:p>
          <a:p>
            <a:pPr algn="just">
              <a:lnSpc>
                <a:spcPts val="2590"/>
              </a:lnSpc>
            </a:pPr>
            <a:r>
              <a:rPr lang="en-US" sz="1850">
                <a:solidFill>
                  <a:srgbClr val="05066D"/>
                </a:solidFill>
                <a:latin typeface="Montserrat"/>
                <a:ea typeface="Montserrat"/>
                <a:cs typeface="Montserrat"/>
                <a:sym typeface="Montserrat"/>
              </a:rPr>
              <a:t>Semi-supervised approac</a:t>
            </a:r>
            <a:r>
              <a:rPr lang="en-US" sz="1850">
                <a:solidFill>
                  <a:srgbClr val="05066D"/>
                </a:solidFill>
                <a:latin typeface="Montserrat"/>
                <a:ea typeface="Montserrat"/>
                <a:cs typeface="Montserrat"/>
                <a:sym typeface="Montserrat"/>
              </a:rPr>
              <a:t>h enhances RV performance, particularly for challenging LA slices.</a:t>
            </a:r>
          </a:p>
        </p:txBody>
      </p:sp>
      <p:sp>
        <p:nvSpPr>
          <p:cNvPr name="Freeform 8" id="8"/>
          <p:cNvSpPr/>
          <p:nvPr/>
        </p:nvSpPr>
        <p:spPr>
          <a:xfrm flipH="false" flipV="false" rot="0">
            <a:off x="13966377" y="133130"/>
            <a:ext cx="2882542" cy="3075646"/>
          </a:xfrm>
          <a:custGeom>
            <a:avLst/>
            <a:gdLst/>
            <a:ahLst/>
            <a:cxnLst/>
            <a:rect r="r" b="b" t="t" l="l"/>
            <a:pathLst>
              <a:path h="3075646" w="2882542">
                <a:moveTo>
                  <a:pt x="0" y="0"/>
                </a:moveTo>
                <a:lnTo>
                  <a:pt x="2882542" y="0"/>
                </a:lnTo>
                <a:lnTo>
                  <a:pt x="2882542" y="3075647"/>
                </a:lnTo>
                <a:lnTo>
                  <a:pt x="0" y="3075647"/>
                </a:lnTo>
                <a:lnTo>
                  <a:pt x="0" y="0"/>
                </a:lnTo>
                <a:close/>
              </a:path>
            </a:pathLst>
          </a:custGeom>
          <a:blipFill>
            <a:blip r:embed="rId4"/>
            <a:stretch>
              <a:fillRect l="-238566" t="-1102" r="-3435" b="-7877"/>
            </a:stretch>
          </a:blipFill>
          <a:ln w="19050" cap="sq">
            <a:solidFill>
              <a:srgbClr val="1F2B5B"/>
            </a:solidFill>
            <a:prstDash val="solid"/>
            <a:miter/>
          </a:ln>
        </p:spPr>
      </p:sp>
      <p:sp>
        <p:nvSpPr>
          <p:cNvPr name="TextBox 9" id="9"/>
          <p:cNvSpPr txBox="true"/>
          <p:nvPr/>
        </p:nvSpPr>
        <p:spPr>
          <a:xfrm rot="0">
            <a:off x="875476" y="4955931"/>
            <a:ext cx="10670769" cy="2293620"/>
          </a:xfrm>
          <a:prstGeom prst="rect">
            <a:avLst/>
          </a:prstGeom>
        </p:spPr>
        <p:txBody>
          <a:bodyPr anchor="t" rtlCol="false" tIns="0" lIns="0" bIns="0" rIns="0">
            <a:spAutoFit/>
          </a:bodyPr>
          <a:lstStyle/>
          <a:p>
            <a:pPr algn="just">
              <a:lnSpc>
                <a:spcPts val="2870"/>
              </a:lnSpc>
            </a:pPr>
            <a:r>
              <a:rPr lang="en-US" sz="2050" b="true">
                <a:solidFill>
                  <a:srgbClr val="05066D"/>
                </a:solidFill>
                <a:latin typeface="Montserrat Bold"/>
                <a:ea typeface="Montserrat Bold"/>
                <a:cs typeface="Montserrat Bold"/>
                <a:sym typeface="Montserrat Bold"/>
              </a:rPr>
              <a:t>Left Ventricle (LV)</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Short-Axis</a:t>
            </a:r>
            <a:r>
              <a:rPr lang="en-US" sz="1850">
                <a:solidFill>
                  <a:srgbClr val="05066D"/>
                </a:solidFill>
                <a:latin typeface="Montserrat"/>
                <a:ea typeface="Montserrat"/>
                <a:cs typeface="Montserrat"/>
                <a:sym typeface="Montserrat"/>
              </a:rPr>
              <a:t> (SA):</a:t>
            </a:r>
          </a:p>
          <a:p>
            <a:pPr algn="just" marL="798831" indent="-266277" lvl="2">
              <a:lnSpc>
                <a:spcPts val="2590"/>
              </a:lnSpc>
              <a:buFont typeface="Arial"/>
              <a:buChar char="⚬"/>
            </a:pPr>
            <a:r>
              <a:rPr lang="en-US" sz="1850">
                <a:solidFill>
                  <a:srgbClr val="05066D"/>
                </a:solidFill>
                <a:latin typeface="Montserrat"/>
                <a:ea typeface="Montserrat"/>
                <a:cs typeface="Montserrat"/>
                <a:sym typeface="Montserrat"/>
              </a:rPr>
              <a:t>44% R</a:t>
            </a:r>
            <a:r>
              <a:rPr lang="en-US" sz="1850">
                <a:solidFill>
                  <a:srgbClr val="05066D"/>
                </a:solidFill>
                <a:latin typeface="Montserrat"/>
                <a:ea typeface="Montserrat"/>
                <a:cs typeface="Montserrat"/>
                <a:sym typeface="Montserrat"/>
              </a:rPr>
              <a:t>eduction in Hausdorff Distance</a:t>
            </a:r>
          </a:p>
          <a:p>
            <a:pPr algn="just" marL="798831" indent="-266277" lvl="2">
              <a:lnSpc>
                <a:spcPts val="2590"/>
              </a:lnSpc>
              <a:buFont typeface="Arial"/>
              <a:buChar char="⚬"/>
            </a:pPr>
            <a:r>
              <a:rPr lang="en-US" sz="1850">
                <a:solidFill>
                  <a:srgbClr val="05066D"/>
                </a:solidFill>
                <a:latin typeface="Montserrat"/>
                <a:ea typeface="Montserrat"/>
                <a:cs typeface="Montserrat"/>
                <a:sym typeface="Montserrat"/>
              </a:rPr>
              <a:t>Increased Dice Coefficient for both ED and ES.</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Long-Axis</a:t>
            </a:r>
            <a:r>
              <a:rPr lang="en-US" sz="1850">
                <a:solidFill>
                  <a:srgbClr val="05066D"/>
                </a:solidFill>
                <a:latin typeface="Montserrat"/>
                <a:ea typeface="Montserrat"/>
                <a:cs typeface="Montserrat"/>
                <a:sym typeface="Montserrat"/>
              </a:rPr>
              <a:t> (LA):</a:t>
            </a:r>
          </a:p>
          <a:p>
            <a:pPr algn="just" marL="798831" indent="-266277" lvl="2">
              <a:lnSpc>
                <a:spcPts val="2590"/>
              </a:lnSpc>
              <a:buFont typeface="Arial"/>
              <a:buChar char="⚬"/>
            </a:pPr>
            <a:r>
              <a:rPr lang="en-US" sz="1850">
                <a:solidFill>
                  <a:srgbClr val="05066D"/>
                </a:solidFill>
                <a:latin typeface="Montserrat"/>
                <a:ea typeface="Montserrat"/>
                <a:cs typeface="Montserrat"/>
                <a:sym typeface="Montserrat"/>
              </a:rPr>
              <a:t>3% Per</a:t>
            </a:r>
            <a:r>
              <a:rPr lang="en-US" sz="1850">
                <a:solidFill>
                  <a:srgbClr val="05066D"/>
                </a:solidFill>
                <a:latin typeface="Montserrat"/>
                <a:ea typeface="Montserrat"/>
                <a:cs typeface="Montserrat"/>
                <a:sym typeface="Montserrat"/>
              </a:rPr>
              <a:t>formance Increase with slight improvements in Dice and Hausdorff.</a:t>
            </a:r>
          </a:p>
          <a:p>
            <a:pPr algn="just">
              <a:lnSpc>
                <a:spcPts val="2590"/>
              </a:lnSpc>
            </a:pPr>
            <a:r>
              <a:rPr lang="en-US" sz="1850">
                <a:solidFill>
                  <a:srgbClr val="05066D"/>
                </a:solidFill>
                <a:latin typeface="Montserrat"/>
                <a:ea typeface="Montserrat"/>
                <a:cs typeface="Montserrat"/>
                <a:sym typeface="Montserrat"/>
              </a:rPr>
              <a:t>Substantial gains in SA view; mod</a:t>
            </a:r>
            <a:r>
              <a:rPr lang="en-US" sz="1850">
                <a:solidFill>
                  <a:srgbClr val="05066D"/>
                </a:solidFill>
                <a:latin typeface="Montserrat"/>
                <a:ea typeface="Montserrat"/>
                <a:cs typeface="Montserrat"/>
                <a:sym typeface="Montserrat"/>
              </a:rPr>
              <a:t>erate yet consistent improvements in LA view.</a:t>
            </a:r>
          </a:p>
        </p:txBody>
      </p:sp>
      <p:sp>
        <p:nvSpPr>
          <p:cNvPr name="TextBox 10" id="10"/>
          <p:cNvSpPr txBox="true"/>
          <p:nvPr/>
        </p:nvSpPr>
        <p:spPr>
          <a:xfrm rot="0">
            <a:off x="875476" y="7421392"/>
            <a:ext cx="10670769" cy="2617470"/>
          </a:xfrm>
          <a:prstGeom prst="rect">
            <a:avLst/>
          </a:prstGeom>
        </p:spPr>
        <p:txBody>
          <a:bodyPr anchor="t" rtlCol="false" tIns="0" lIns="0" bIns="0" rIns="0">
            <a:spAutoFit/>
          </a:bodyPr>
          <a:lstStyle/>
          <a:p>
            <a:pPr algn="just">
              <a:lnSpc>
                <a:spcPts val="2869"/>
              </a:lnSpc>
            </a:pPr>
            <a:r>
              <a:rPr lang="en-US" sz="2049" b="true">
                <a:solidFill>
                  <a:srgbClr val="05066D"/>
                </a:solidFill>
                <a:latin typeface="Montserrat Bold"/>
                <a:ea typeface="Montserrat Bold"/>
                <a:cs typeface="Montserrat Bold"/>
                <a:sym typeface="Montserrat Bold"/>
              </a:rPr>
              <a:t>Myoca</a:t>
            </a:r>
            <a:r>
              <a:rPr lang="en-US" sz="2049" b="true">
                <a:solidFill>
                  <a:srgbClr val="05066D"/>
                </a:solidFill>
                <a:latin typeface="Montserrat Bold"/>
                <a:ea typeface="Montserrat Bold"/>
                <a:cs typeface="Montserrat Bold"/>
                <a:sym typeface="Montserrat Bold"/>
              </a:rPr>
              <a:t>rdium (MYO)</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Hausdorff Distance</a:t>
            </a:r>
            <a:r>
              <a:rPr lang="en-US" sz="1850">
                <a:solidFill>
                  <a:srgbClr val="05066D"/>
                </a:solidFill>
                <a:latin typeface="Montserrat"/>
                <a:ea typeface="Montserrat"/>
                <a:cs typeface="Montserrat"/>
                <a:sym typeface="Montserrat"/>
              </a:rPr>
              <a:t>:</a:t>
            </a:r>
          </a:p>
          <a:p>
            <a:pPr algn="just" marL="798831" indent="-266277" lvl="2">
              <a:lnSpc>
                <a:spcPts val="2590"/>
              </a:lnSpc>
              <a:buFont typeface="Arial"/>
              <a:buChar char="⚬"/>
            </a:pPr>
            <a:r>
              <a:rPr lang="en-US" b="true" sz="1850">
                <a:solidFill>
                  <a:srgbClr val="05066D"/>
                </a:solidFill>
                <a:latin typeface="Montserrat Bold"/>
                <a:ea typeface="Montserrat Bold"/>
                <a:cs typeface="Montserrat Bold"/>
                <a:sym typeface="Montserrat Bold"/>
              </a:rPr>
              <a:t>SA</a:t>
            </a:r>
            <a:r>
              <a:rPr lang="en-US" sz="1850">
                <a:solidFill>
                  <a:srgbClr val="05066D"/>
                </a:solidFill>
                <a:latin typeface="Montserrat"/>
                <a:ea typeface="Montserrat"/>
                <a:cs typeface="Montserrat"/>
                <a:sym typeface="Montserrat"/>
              </a:rPr>
              <a:t>: Redu</a:t>
            </a:r>
            <a:r>
              <a:rPr lang="en-US" sz="1850">
                <a:solidFill>
                  <a:srgbClr val="05066D"/>
                </a:solidFill>
                <a:latin typeface="Montserrat"/>
                <a:ea typeface="Montserrat"/>
                <a:cs typeface="Montserrat"/>
                <a:sym typeface="Montserrat"/>
              </a:rPr>
              <a:t>ced from 7.6871 to 6.5482.</a:t>
            </a:r>
          </a:p>
          <a:p>
            <a:pPr algn="just" marL="798831" indent="-266277" lvl="2">
              <a:lnSpc>
                <a:spcPts val="2590"/>
              </a:lnSpc>
              <a:buFont typeface="Arial"/>
              <a:buChar char="⚬"/>
            </a:pPr>
            <a:r>
              <a:rPr lang="en-US" b="true" sz="1850">
                <a:solidFill>
                  <a:srgbClr val="05066D"/>
                </a:solidFill>
                <a:latin typeface="Montserrat Bold"/>
                <a:ea typeface="Montserrat Bold"/>
                <a:cs typeface="Montserrat Bold"/>
                <a:sym typeface="Montserrat Bold"/>
              </a:rPr>
              <a:t>LA</a:t>
            </a:r>
            <a:r>
              <a:rPr lang="en-US" sz="1850">
                <a:solidFill>
                  <a:srgbClr val="05066D"/>
                </a:solidFill>
                <a:latin typeface="Montserrat"/>
                <a:ea typeface="Montserrat"/>
                <a:cs typeface="Montserrat"/>
                <a:sym typeface="Montserrat"/>
              </a:rPr>
              <a:t>: Sharp drop from 10.574 to 4.2955.</a:t>
            </a:r>
          </a:p>
          <a:p>
            <a:pPr algn="just" marL="399416" indent="-199708" lvl="1">
              <a:lnSpc>
                <a:spcPts val="2590"/>
              </a:lnSpc>
              <a:buFont typeface="Arial"/>
              <a:buChar char="•"/>
            </a:pPr>
            <a:r>
              <a:rPr lang="en-US" b="true" sz="1850">
                <a:solidFill>
                  <a:srgbClr val="05066D"/>
                </a:solidFill>
                <a:latin typeface="Montserrat Bold"/>
                <a:ea typeface="Montserrat Bold"/>
                <a:cs typeface="Montserrat Bold"/>
                <a:sym typeface="Montserrat Bold"/>
              </a:rPr>
              <a:t>Dice Coefficient</a:t>
            </a:r>
            <a:r>
              <a:rPr lang="en-US" sz="1850">
                <a:solidFill>
                  <a:srgbClr val="05066D"/>
                </a:solidFill>
                <a:latin typeface="Montserrat"/>
                <a:ea typeface="Montserrat"/>
                <a:cs typeface="Montserrat"/>
                <a:sym typeface="Montserrat"/>
              </a:rPr>
              <a:t>:</a:t>
            </a:r>
          </a:p>
          <a:p>
            <a:pPr algn="just" marL="798831" indent="-266277" lvl="2">
              <a:lnSpc>
                <a:spcPts val="2590"/>
              </a:lnSpc>
              <a:buFont typeface="Arial"/>
              <a:buChar char="⚬"/>
            </a:pPr>
            <a:r>
              <a:rPr lang="en-US" b="true" sz="1850">
                <a:solidFill>
                  <a:srgbClr val="05066D"/>
                </a:solidFill>
                <a:latin typeface="Montserrat Bold"/>
                <a:ea typeface="Montserrat Bold"/>
                <a:cs typeface="Montserrat Bold"/>
                <a:sym typeface="Montserrat Bold"/>
              </a:rPr>
              <a:t>LA</a:t>
            </a:r>
            <a:r>
              <a:rPr lang="en-US" sz="1850">
                <a:solidFill>
                  <a:srgbClr val="05066D"/>
                </a:solidFill>
                <a:latin typeface="Montserrat"/>
                <a:ea typeface="Montserrat"/>
                <a:cs typeface="Montserrat"/>
                <a:sym typeface="Montserrat"/>
              </a:rPr>
              <a:t>: 10.6% increase, enhanci</a:t>
            </a:r>
            <a:r>
              <a:rPr lang="en-US" sz="1850">
                <a:solidFill>
                  <a:srgbClr val="05066D"/>
                </a:solidFill>
                <a:latin typeface="Montserrat"/>
                <a:ea typeface="Montserrat"/>
                <a:cs typeface="Montserrat"/>
                <a:sym typeface="Montserrat"/>
              </a:rPr>
              <a:t>ng overall per</a:t>
            </a:r>
            <a:r>
              <a:rPr lang="en-US" sz="1850">
                <a:solidFill>
                  <a:srgbClr val="05066D"/>
                </a:solidFill>
                <a:latin typeface="Montserrat"/>
                <a:ea typeface="Montserrat"/>
                <a:cs typeface="Montserrat"/>
                <a:sym typeface="Montserrat"/>
              </a:rPr>
              <a:t>formance.</a:t>
            </a:r>
          </a:p>
          <a:p>
            <a:pPr algn="just">
              <a:lnSpc>
                <a:spcPts val="2590"/>
              </a:lnSpc>
            </a:pPr>
            <a:r>
              <a:rPr lang="en-US" sz="1850">
                <a:solidFill>
                  <a:srgbClr val="05066D"/>
                </a:solidFill>
                <a:latin typeface="Montserrat"/>
                <a:ea typeface="Montserrat"/>
                <a:cs typeface="Montserrat"/>
                <a:sym typeface="Montserrat"/>
              </a:rPr>
              <a:t>Noteworthy improvement in LA view for MYO, with enh</a:t>
            </a:r>
            <a:r>
              <a:rPr lang="en-US" sz="1850">
                <a:solidFill>
                  <a:srgbClr val="05066D"/>
                </a:solidFill>
                <a:latin typeface="Montserrat"/>
                <a:ea typeface="Montserrat"/>
                <a:cs typeface="Montserrat"/>
                <a:sym typeface="Montserrat"/>
              </a:rPr>
              <a:t>anced Dice score and marked Hausdorff reduction.</a:t>
            </a:r>
          </a:p>
        </p:txBody>
      </p:sp>
      <p:sp>
        <p:nvSpPr>
          <p:cNvPr name="Freeform 11" id="11"/>
          <p:cNvSpPr/>
          <p:nvPr/>
        </p:nvSpPr>
        <p:spPr>
          <a:xfrm flipH="false" flipV="false" rot="0">
            <a:off x="12654252" y="3672242"/>
            <a:ext cx="1312125" cy="3075646"/>
          </a:xfrm>
          <a:custGeom>
            <a:avLst/>
            <a:gdLst/>
            <a:ahLst/>
            <a:cxnLst/>
            <a:rect r="r" b="b" t="t" l="l"/>
            <a:pathLst>
              <a:path h="3075646" w="1312125">
                <a:moveTo>
                  <a:pt x="0" y="0"/>
                </a:moveTo>
                <a:lnTo>
                  <a:pt x="1312125" y="0"/>
                </a:lnTo>
                <a:lnTo>
                  <a:pt x="1312125" y="3075646"/>
                </a:lnTo>
                <a:lnTo>
                  <a:pt x="0" y="3075646"/>
                </a:lnTo>
                <a:lnTo>
                  <a:pt x="0" y="0"/>
                </a:lnTo>
                <a:close/>
              </a:path>
            </a:pathLst>
          </a:custGeom>
          <a:blipFill>
            <a:blip r:embed="rId7"/>
            <a:stretch>
              <a:fillRect l="0" t="0" r="-635378" b="0"/>
            </a:stretch>
          </a:blipFill>
          <a:ln w="19050" cap="sq">
            <a:solidFill>
              <a:srgbClr val="1F2B5B"/>
            </a:solidFill>
            <a:prstDash val="solid"/>
            <a:miter/>
          </a:ln>
        </p:spPr>
      </p:sp>
      <p:sp>
        <p:nvSpPr>
          <p:cNvPr name="Freeform 12" id="12"/>
          <p:cNvSpPr/>
          <p:nvPr/>
        </p:nvSpPr>
        <p:spPr>
          <a:xfrm flipH="false" flipV="false" rot="0">
            <a:off x="13966377" y="3672242"/>
            <a:ext cx="2958689" cy="3075646"/>
          </a:xfrm>
          <a:custGeom>
            <a:avLst/>
            <a:gdLst/>
            <a:ahLst/>
            <a:cxnLst/>
            <a:rect r="r" b="b" t="t" l="l"/>
            <a:pathLst>
              <a:path h="3075646" w="2958689">
                <a:moveTo>
                  <a:pt x="0" y="0"/>
                </a:moveTo>
                <a:lnTo>
                  <a:pt x="2958689" y="0"/>
                </a:lnTo>
                <a:lnTo>
                  <a:pt x="2958689" y="3075646"/>
                </a:lnTo>
                <a:lnTo>
                  <a:pt x="0" y="3075646"/>
                </a:lnTo>
                <a:lnTo>
                  <a:pt x="0" y="0"/>
                </a:lnTo>
                <a:close/>
              </a:path>
            </a:pathLst>
          </a:custGeom>
          <a:blipFill>
            <a:blip r:embed="rId7"/>
            <a:stretch>
              <a:fillRect l="-226744" t="-189" r="0" b="0"/>
            </a:stretch>
          </a:blipFill>
          <a:ln w="19050" cap="sq">
            <a:solidFill>
              <a:srgbClr val="1F2B5B"/>
            </a:solidFill>
            <a:prstDash val="solid"/>
            <a:miter/>
          </a:ln>
        </p:spPr>
      </p:sp>
      <p:sp>
        <p:nvSpPr>
          <p:cNvPr name="Freeform 13" id="13"/>
          <p:cNvSpPr/>
          <p:nvPr/>
        </p:nvSpPr>
        <p:spPr>
          <a:xfrm flipH="false" flipV="false" rot="0">
            <a:off x="12654252" y="7211354"/>
            <a:ext cx="1271687" cy="3075646"/>
          </a:xfrm>
          <a:custGeom>
            <a:avLst/>
            <a:gdLst/>
            <a:ahLst/>
            <a:cxnLst/>
            <a:rect r="r" b="b" t="t" l="l"/>
            <a:pathLst>
              <a:path h="3075646" w="1271687">
                <a:moveTo>
                  <a:pt x="0" y="0"/>
                </a:moveTo>
                <a:lnTo>
                  <a:pt x="1271687" y="0"/>
                </a:lnTo>
                <a:lnTo>
                  <a:pt x="1271687" y="3075646"/>
                </a:lnTo>
                <a:lnTo>
                  <a:pt x="0" y="3075646"/>
                </a:lnTo>
                <a:lnTo>
                  <a:pt x="0" y="0"/>
                </a:lnTo>
                <a:close/>
              </a:path>
            </a:pathLst>
          </a:custGeom>
          <a:blipFill>
            <a:blip r:embed="rId8"/>
            <a:stretch>
              <a:fillRect l="0" t="0" r="-661749" b="0"/>
            </a:stretch>
          </a:blipFill>
          <a:ln w="19050" cap="sq">
            <a:solidFill>
              <a:srgbClr val="1F2B5B"/>
            </a:solidFill>
            <a:prstDash val="solid"/>
            <a:miter/>
          </a:ln>
        </p:spPr>
      </p:sp>
      <p:sp>
        <p:nvSpPr>
          <p:cNvPr name="Freeform 14" id="14"/>
          <p:cNvSpPr/>
          <p:nvPr/>
        </p:nvSpPr>
        <p:spPr>
          <a:xfrm flipH="false" flipV="false" rot="0">
            <a:off x="13902331" y="7211354"/>
            <a:ext cx="2417675" cy="3075646"/>
          </a:xfrm>
          <a:custGeom>
            <a:avLst/>
            <a:gdLst/>
            <a:ahLst/>
            <a:cxnLst/>
            <a:rect r="r" b="b" t="t" l="l"/>
            <a:pathLst>
              <a:path h="3075646" w="2417675">
                <a:moveTo>
                  <a:pt x="0" y="0"/>
                </a:moveTo>
                <a:lnTo>
                  <a:pt x="2417674" y="0"/>
                </a:lnTo>
                <a:lnTo>
                  <a:pt x="2417674" y="3075646"/>
                </a:lnTo>
                <a:lnTo>
                  <a:pt x="0" y="3075646"/>
                </a:lnTo>
                <a:lnTo>
                  <a:pt x="0" y="0"/>
                </a:lnTo>
                <a:close/>
              </a:path>
            </a:pathLst>
          </a:custGeom>
          <a:blipFill>
            <a:blip r:embed="rId8"/>
            <a:stretch>
              <a:fillRect l="-300677" t="0" r="0" b="0"/>
            </a:stretch>
          </a:blipFill>
          <a:ln w="19050" cap="sq">
            <a:solidFill>
              <a:srgbClr val="1F2B5B"/>
            </a:solidFill>
            <a:prstDash val="solid"/>
            <a:miter/>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0">
            <a:off x="9985075" y="2459267"/>
            <a:ext cx="7274225" cy="5828473"/>
          </a:xfrm>
          <a:custGeom>
            <a:avLst/>
            <a:gdLst/>
            <a:ahLst/>
            <a:cxnLst/>
            <a:rect r="r" b="b" t="t" l="l"/>
            <a:pathLst>
              <a:path h="5828473" w="7274225">
                <a:moveTo>
                  <a:pt x="0" y="0"/>
                </a:moveTo>
                <a:lnTo>
                  <a:pt x="7274225" y="0"/>
                </a:lnTo>
                <a:lnTo>
                  <a:pt x="7274225" y="5828473"/>
                </a:lnTo>
                <a:lnTo>
                  <a:pt x="0" y="5828473"/>
                </a:lnTo>
                <a:lnTo>
                  <a:pt x="0" y="0"/>
                </a:lnTo>
                <a:close/>
              </a:path>
            </a:pathLst>
          </a:custGeom>
          <a:blipFill>
            <a:blip r:embed="rId2"/>
            <a:stretch>
              <a:fillRect l="0" t="0" r="0" b="0"/>
            </a:stretch>
          </a:blipFill>
          <a:ln w="19050" cap="sq">
            <a:solidFill>
              <a:srgbClr val="1F2B5B"/>
            </a:solidFill>
            <a:prstDash val="solid"/>
            <a:miter/>
          </a:ln>
        </p:spPr>
      </p:sp>
      <p:sp>
        <p:nvSpPr>
          <p:cNvPr name="TextBox 3" id="3"/>
          <p:cNvSpPr txBox="true"/>
          <p:nvPr/>
        </p:nvSpPr>
        <p:spPr>
          <a:xfrm rot="0">
            <a:off x="2255246" y="365355"/>
            <a:ext cx="13777507" cy="1908175"/>
          </a:xfrm>
          <a:prstGeom prst="rect">
            <a:avLst/>
          </a:prstGeom>
        </p:spPr>
        <p:txBody>
          <a:bodyPr anchor="t" rtlCol="false" tIns="0" lIns="0" bIns="0" rIns="0">
            <a:spAutoFit/>
          </a:bodyPr>
          <a:lstStyle/>
          <a:p>
            <a:pPr algn="ctr">
              <a:lnSpc>
                <a:spcPts val="7699"/>
              </a:lnSpc>
            </a:pPr>
            <a:r>
              <a:rPr lang="en-US" b="true" sz="5499">
                <a:solidFill>
                  <a:srgbClr val="05066D"/>
                </a:solidFill>
                <a:latin typeface="Montserrat Bold"/>
                <a:ea typeface="Montserrat Bold"/>
                <a:cs typeface="Montserrat Bold"/>
                <a:sym typeface="Montserrat Bold"/>
              </a:rPr>
              <a:t>RESULTS FOR</a:t>
            </a:r>
          </a:p>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U-NET BASED DANN</a:t>
            </a:r>
          </a:p>
        </p:txBody>
      </p:sp>
      <p:grpSp>
        <p:nvGrpSpPr>
          <p:cNvPr name="Group 4" id="4"/>
          <p:cNvGrpSpPr/>
          <p:nvPr/>
        </p:nvGrpSpPr>
        <p:grpSpPr>
          <a:xfrm rot="0">
            <a:off x="1028700" y="2645711"/>
            <a:ext cx="5559004" cy="700908"/>
            <a:chOff x="0" y="0"/>
            <a:chExt cx="795582" cy="100311"/>
          </a:xfrm>
        </p:grpSpPr>
        <p:sp>
          <p:nvSpPr>
            <p:cNvPr name="Freeform 5" id="5"/>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6" id="6"/>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b="true" sz="2693" spc="263">
                  <a:solidFill>
                    <a:srgbClr val="05066D"/>
                  </a:solidFill>
                  <a:latin typeface="Montserrat Bold"/>
                  <a:ea typeface="Montserrat Bold"/>
                  <a:cs typeface="Montserrat Bold"/>
                  <a:sym typeface="Montserrat Bold"/>
                </a:rPr>
                <a:t>Overall Trend</a:t>
              </a:r>
            </a:p>
          </p:txBody>
        </p:sp>
      </p:grpSp>
      <p:grpSp>
        <p:nvGrpSpPr>
          <p:cNvPr name="Group 7" id="7"/>
          <p:cNvGrpSpPr/>
          <p:nvPr/>
        </p:nvGrpSpPr>
        <p:grpSpPr>
          <a:xfrm rot="0">
            <a:off x="1028700" y="4902369"/>
            <a:ext cx="5559004" cy="700908"/>
            <a:chOff x="0" y="0"/>
            <a:chExt cx="795582" cy="100311"/>
          </a:xfrm>
        </p:grpSpPr>
        <p:sp>
          <p:nvSpPr>
            <p:cNvPr name="Freeform 8" id="8"/>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9" id="9"/>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b="true" sz="2693" spc="263">
                  <a:solidFill>
                    <a:srgbClr val="05066D"/>
                  </a:solidFill>
                  <a:latin typeface="Montserrat Bold"/>
                  <a:ea typeface="Montserrat Bold"/>
                  <a:cs typeface="Montserrat Bold"/>
                  <a:sym typeface="Montserrat Bold"/>
                </a:rPr>
                <a:t>Cause of Fluctuations</a:t>
              </a:r>
            </a:p>
          </p:txBody>
        </p:sp>
      </p:grpSp>
      <p:sp>
        <p:nvSpPr>
          <p:cNvPr name="TextBox 10" id="10"/>
          <p:cNvSpPr txBox="true"/>
          <p:nvPr/>
        </p:nvSpPr>
        <p:spPr>
          <a:xfrm rot="0">
            <a:off x="1028700" y="3679994"/>
            <a:ext cx="8115300" cy="850900"/>
          </a:xfrm>
          <a:prstGeom prst="rect">
            <a:avLst/>
          </a:prstGeom>
        </p:spPr>
        <p:txBody>
          <a:bodyPr anchor="t" rtlCol="false" tIns="0" lIns="0" bIns="0" rIns="0">
            <a:spAutoFit/>
          </a:bodyPr>
          <a:lstStyle/>
          <a:p>
            <a:pPr algn="just">
              <a:lnSpc>
                <a:spcPts val="3499"/>
              </a:lnSpc>
              <a:spcBef>
                <a:spcPct val="0"/>
              </a:spcBef>
            </a:pPr>
            <a:r>
              <a:rPr lang="en-US" sz="2499">
                <a:solidFill>
                  <a:srgbClr val="05066D"/>
                </a:solidFill>
                <a:latin typeface="Montserrat"/>
                <a:ea typeface="Montserrat"/>
                <a:cs typeface="Montserrat"/>
                <a:sym typeface="Montserrat"/>
              </a:rPr>
              <a:t>The loss shows a generally </a:t>
            </a:r>
            <a:r>
              <a:rPr lang="en-US" b="true" sz="2499">
                <a:solidFill>
                  <a:srgbClr val="05066D"/>
                </a:solidFill>
                <a:latin typeface="Montserrat Bold"/>
                <a:ea typeface="Montserrat Bold"/>
                <a:cs typeface="Montserrat Bold"/>
                <a:sym typeface="Montserrat Bold"/>
              </a:rPr>
              <a:t>positive tendency</a:t>
            </a:r>
            <a:r>
              <a:rPr lang="en-US" sz="2499">
                <a:solidFill>
                  <a:srgbClr val="05066D"/>
                </a:solidFill>
                <a:latin typeface="Montserrat"/>
                <a:ea typeface="Montserrat"/>
                <a:cs typeface="Montserrat"/>
                <a:sym typeface="Montserrat"/>
              </a:rPr>
              <a:t>, </a:t>
            </a:r>
          </a:p>
          <a:p>
            <a:pPr algn="just">
              <a:lnSpc>
                <a:spcPts val="3499"/>
              </a:lnSpc>
              <a:spcBef>
                <a:spcPct val="0"/>
              </a:spcBef>
            </a:pPr>
            <a:r>
              <a:rPr lang="en-US" sz="2499">
                <a:solidFill>
                  <a:srgbClr val="05066D"/>
                </a:solidFill>
                <a:latin typeface="Montserrat"/>
                <a:ea typeface="Montserrat"/>
                <a:cs typeface="Montserrat"/>
                <a:sym typeface="Montserrat"/>
              </a:rPr>
              <a:t>but the model </a:t>
            </a:r>
            <a:r>
              <a:rPr lang="en-US" b="true" sz="2499">
                <a:solidFill>
                  <a:srgbClr val="05066D"/>
                </a:solidFill>
                <a:latin typeface="Montserrat Bold"/>
                <a:ea typeface="Montserrat Bold"/>
                <a:cs typeface="Montserrat Bold"/>
                <a:sym typeface="Montserrat Bold"/>
              </a:rPr>
              <a:t>did not fully converge</a:t>
            </a:r>
            <a:r>
              <a:rPr lang="en-US" sz="2499">
                <a:solidFill>
                  <a:srgbClr val="05066D"/>
                </a:solidFill>
                <a:latin typeface="Montserrat"/>
                <a:ea typeface="Montserrat"/>
                <a:cs typeface="Montserrat"/>
                <a:sym typeface="Montserrat"/>
              </a:rPr>
              <a:t> by the end.</a:t>
            </a:r>
          </a:p>
        </p:txBody>
      </p:sp>
      <p:sp>
        <p:nvSpPr>
          <p:cNvPr name="TextBox 11" id="11"/>
          <p:cNvSpPr txBox="true"/>
          <p:nvPr/>
        </p:nvSpPr>
        <p:spPr>
          <a:xfrm rot="0">
            <a:off x="1028700" y="5936653"/>
            <a:ext cx="8115300" cy="216535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5066D"/>
                </a:solidFill>
                <a:latin typeface="Montserrat"/>
                <a:ea typeface="Montserrat"/>
                <a:cs typeface="Montserrat"/>
                <a:sym typeface="Montserrat"/>
              </a:rPr>
              <a:t>Likely due to an</a:t>
            </a:r>
            <a:r>
              <a:rPr lang="en-US" b="true" sz="2499">
                <a:solidFill>
                  <a:srgbClr val="05066D"/>
                </a:solidFill>
                <a:latin typeface="Montserrat Bold"/>
                <a:ea typeface="Montserrat Bold"/>
                <a:cs typeface="Montserrat Bold"/>
                <a:sym typeface="Montserrat Bold"/>
              </a:rPr>
              <a:t> imbalanced dataset</a:t>
            </a:r>
            <a:r>
              <a:rPr lang="en-US" sz="2499">
                <a:solidFill>
                  <a:srgbClr val="05066D"/>
                </a:solidFill>
                <a:latin typeface="Montserrat"/>
                <a:ea typeface="Montserrat"/>
                <a:cs typeface="Montserrat"/>
                <a:sym typeface="Montserrat"/>
              </a:rPr>
              <a:t> across vendors.</a:t>
            </a:r>
          </a:p>
          <a:p>
            <a:pPr algn="l" marL="539749" indent="-269875" lvl="1">
              <a:lnSpc>
                <a:spcPts val="3499"/>
              </a:lnSpc>
              <a:spcBef>
                <a:spcPct val="0"/>
              </a:spcBef>
              <a:buFont typeface="Arial"/>
              <a:buChar char="•"/>
            </a:pPr>
            <a:r>
              <a:rPr lang="en-US" b="true" sz="2499">
                <a:solidFill>
                  <a:srgbClr val="05066D"/>
                </a:solidFill>
                <a:latin typeface="Montserrat Bold"/>
                <a:ea typeface="Montserrat Bold"/>
                <a:cs typeface="Montserrat Bold"/>
                <a:sym typeface="Montserrat Bold"/>
              </a:rPr>
              <a:t>Siemens</a:t>
            </a:r>
            <a:r>
              <a:rPr lang="en-US" sz="2499">
                <a:solidFill>
                  <a:srgbClr val="05066D"/>
                </a:solidFill>
                <a:latin typeface="Montserrat"/>
                <a:ea typeface="Montserrat"/>
                <a:cs typeface="Montserrat"/>
                <a:sym typeface="Montserrat"/>
              </a:rPr>
              <a:t> accounts for </a:t>
            </a:r>
            <a:r>
              <a:rPr lang="en-US" b="true" sz="2499">
                <a:solidFill>
                  <a:srgbClr val="05066D"/>
                </a:solidFill>
                <a:latin typeface="Montserrat Bold"/>
                <a:ea typeface="Montserrat Bold"/>
                <a:cs typeface="Montserrat Bold"/>
                <a:sym typeface="Montserrat Bold"/>
              </a:rPr>
              <a:t>over 60%</a:t>
            </a:r>
            <a:r>
              <a:rPr lang="en-US" sz="2499">
                <a:solidFill>
                  <a:srgbClr val="05066D"/>
                </a:solidFill>
                <a:latin typeface="Montserrat"/>
                <a:ea typeface="Montserrat"/>
                <a:cs typeface="Montserrat"/>
                <a:sym typeface="Montserrat"/>
              </a:rPr>
              <a:t> of the data, leading to an </a:t>
            </a:r>
            <a:r>
              <a:rPr lang="en-US" b="true" sz="2499">
                <a:solidFill>
                  <a:srgbClr val="05066D"/>
                </a:solidFill>
                <a:latin typeface="Montserrat Bold"/>
                <a:ea typeface="Montserrat Bold"/>
                <a:cs typeface="Montserrat Bold"/>
                <a:sym typeface="Montserrat Bold"/>
              </a:rPr>
              <a:t>uneven class distribution</a:t>
            </a:r>
            <a:r>
              <a:rPr lang="en-US" sz="2499">
                <a:solidFill>
                  <a:srgbClr val="05066D"/>
                </a:solidFill>
                <a:latin typeface="Montserrat"/>
                <a:ea typeface="Montserrat"/>
                <a:cs typeface="Montserrat"/>
                <a:sym typeface="Montserrat"/>
              </a:rPr>
              <a:t> for the domain classifier.</a:t>
            </a:r>
          </a:p>
        </p:txBody>
      </p:sp>
      <p:sp>
        <p:nvSpPr>
          <p:cNvPr name="TextBox 12" id="12"/>
          <p:cNvSpPr txBox="true"/>
          <p:nvPr/>
        </p:nvSpPr>
        <p:spPr>
          <a:xfrm rot="0">
            <a:off x="4697194" y="8425853"/>
            <a:ext cx="9256663" cy="967105"/>
          </a:xfrm>
          <a:prstGeom prst="rect">
            <a:avLst/>
          </a:prstGeom>
        </p:spPr>
        <p:txBody>
          <a:bodyPr anchor="t" rtlCol="false" tIns="0" lIns="0" bIns="0" rIns="0">
            <a:spAutoFit/>
          </a:bodyPr>
          <a:lstStyle/>
          <a:p>
            <a:pPr algn="ctr">
              <a:lnSpc>
                <a:spcPts val="3919"/>
              </a:lnSpc>
              <a:spcBef>
                <a:spcPct val="0"/>
              </a:spcBef>
            </a:pPr>
            <a:r>
              <a:rPr lang="en-US" sz="2799">
                <a:solidFill>
                  <a:srgbClr val="05066D"/>
                </a:solidFill>
                <a:latin typeface="Montserrat"/>
                <a:ea typeface="Montserrat"/>
                <a:cs typeface="Montserrat"/>
                <a:sym typeface="Montserrat"/>
              </a:rPr>
              <a:t>⇒ Imbalance in the dataset could have contributed </a:t>
            </a:r>
          </a:p>
          <a:p>
            <a:pPr algn="ctr">
              <a:lnSpc>
                <a:spcPts val="3919"/>
              </a:lnSpc>
              <a:spcBef>
                <a:spcPct val="0"/>
              </a:spcBef>
            </a:pPr>
            <a:r>
              <a:rPr lang="en-US" sz="2799">
                <a:solidFill>
                  <a:srgbClr val="05066D"/>
                </a:solidFill>
                <a:latin typeface="Montserrat"/>
                <a:ea typeface="Montserrat"/>
                <a:cs typeface="Montserrat"/>
                <a:sym typeface="Montserrat"/>
              </a:rPr>
              <a:t>to the instability in loss function during training.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57193" y="3490946"/>
            <a:ext cx="1057402" cy="1640875"/>
          </a:xfrm>
          <a:custGeom>
            <a:avLst/>
            <a:gdLst/>
            <a:ahLst/>
            <a:cxnLst/>
            <a:rect r="r" b="b" t="t" l="l"/>
            <a:pathLst>
              <a:path h="1640875" w="1057402">
                <a:moveTo>
                  <a:pt x="0" y="0"/>
                </a:moveTo>
                <a:lnTo>
                  <a:pt x="1057401" y="0"/>
                </a:lnTo>
                <a:lnTo>
                  <a:pt x="1057401" y="1640875"/>
                </a:lnTo>
                <a:lnTo>
                  <a:pt x="0" y="1640875"/>
                </a:lnTo>
                <a:lnTo>
                  <a:pt x="0" y="0"/>
                </a:lnTo>
                <a:close/>
              </a:path>
            </a:pathLst>
          </a:custGeom>
          <a:blipFill>
            <a:blip r:embed="rId4"/>
            <a:stretch>
              <a:fillRect l="0" t="0" r="-1104345" b="-1862"/>
            </a:stretch>
          </a:blipFill>
          <a:ln w="19050" cap="sq">
            <a:solidFill>
              <a:srgbClr val="1F2B5B"/>
            </a:solidFill>
            <a:prstDash val="solid"/>
            <a:miter/>
          </a:ln>
        </p:spPr>
      </p:sp>
      <p:sp>
        <p:nvSpPr>
          <p:cNvPr name="TextBox 4" id="4"/>
          <p:cNvSpPr txBox="true"/>
          <p:nvPr/>
        </p:nvSpPr>
        <p:spPr>
          <a:xfrm rot="0">
            <a:off x="3261643" y="293170"/>
            <a:ext cx="11764714" cy="1739900"/>
          </a:xfrm>
          <a:prstGeom prst="rect">
            <a:avLst/>
          </a:prstGeom>
        </p:spPr>
        <p:txBody>
          <a:bodyPr anchor="t" rtlCol="false" tIns="0" lIns="0" bIns="0" rIns="0">
            <a:spAutoFit/>
          </a:bodyPr>
          <a:lstStyle/>
          <a:p>
            <a:pPr algn="ctr">
              <a:lnSpc>
                <a:spcPts val="7000"/>
              </a:lnSpc>
              <a:spcBef>
                <a:spcPct val="0"/>
              </a:spcBef>
            </a:pPr>
            <a:r>
              <a:rPr lang="en-US" b="true" sz="5000">
                <a:solidFill>
                  <a:srgbClr val="05066D"/>
                </a:solidFill>
                <a:latin typeface="Montserrat Bold"/>
                <a:ea typeface="Montserrat Bold"/>
                <a:cs typeface="Montserrat Bold"/>
                <a:sym typeface="Montserrat Bold"/>
              </a:rPr>
              <a:t>Segmentation Results Comparison </a:t>
            </a:r>
          </a:p>
          <a:p>
            <a:pPr algn="ctr">
              <a:lnSpc>
                <a:spcPts val="7000"/>
              </a:lnSpc>
              <a:spcBef>
                <a:spcPct val="0"/>
              </a:spcBef>
            </a:pPr>
            <a:r>
              <a:rPr lang="en-US" b="true" sz="5000">
                <a:solidFill>
                  <a:srgbClr val="05066D"/>
                </a:solidFill>
                <a:latin typeface="Montserrat Bold"/>
                <a:ea typeface="Montserrat Bold"/>
                <a:cs typeface="Montserrat Bold"/>
                <a:sym typeface="Montserrat Bold"/>
              </a:rPr>
              <a:t>(DANN Model)</a:t>
            </a:r>
          </a:p>
        </p:txBody>
      </p:sp>
      <p:sp>
        <p:nvSpPr>
          <p:cNvPr name="TextBox 5" id="5"/>
          <p:cNvSpPr txBox="true"/>
          <p:nvPr/>
        </p:nvSpPr>
        <p:spPr>
          <a:xfrm rot="0">
            <a:off x="640551" y="2599263"/>
            <a:ext cx="12334424" cy="3119755"/>
          </a:xfrm>
          <a:prstGeom prst="rect">
            <a:avLst/>
          </a:prstGeom>
        </p:spPr>
        <p:txBody>
          <a:bodyPr anchor="t" rtlCol="false" tIns="0" lIns="0" bIns="0" rIns="0">
            <a:spAutoFit/>
          </a:bodyPr>
          <a:lstStyle/>
          <a:p>
            <a:pPr algn="just">
              <a:lnSpc>
                <a:spcPts val="3009"/>
              </a:lnSpc>
            </a:pPr>
            <a:r>
              <a:rPr lang="en-US" sz="2149" b="true">
                <a:solidFill>
                  <a:srgbClr val="05066D"/>
                </a:solidFill>
                <a:latin typeface="Montserrat Bold"/>
                <a:ea typeface="Montserrat Bold"/>
                <a:cs typeface="Montserrat Bold"/>
                <a:sym typeface="Montserrat Bold"/>
              </a:rPr>
              <a:t>Right Ventricle (RV)</a:t>
            </a:r>
          </a:p>
          <a:p>
            <a:pPr algn="just" marL="421005" indent="-210502" lvl="1">
              <a:lnSpc>
                <a:spcPts val="2729"/>
              </a:lnSpc>
              <a:buFont typeface="Arial"/>
              <a:buChar char="•"/>
            </a:pPr>
            <a:r>
              <a:rPr lang="en-US" b="true" sz="1950">
                <a:solidFill>
                  <a:srgbClr val="05066D"/>
                </a:solidFill>
                <a:latin typeface="Montserrat Bold"/>
                <a:ea typeface="Montserrat Bold"/>
                <a:cs typeface="Montserrat Bold"/>
                <a:sym typeface="Montserrat Bold"/>
              </a:rPr>
              <a:t>Short-Axis</a:t>
            </a:r>
            <a:r>
              <a:rPr lang="en-US" sz="1950">
                <a:solidFill>
                  <a:srgbClr val="05066D"/>
                </a:solidFill>
                <a:latin typeface="Montserrat"/>
                <a:ea typeface="Montserrat"/>
                <a:cs typeface="Montserrat"/>
                <a:sym typeface="Montserrat"/>
              </a:rPr>
              <a:t> (SA):</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Dice Scores</a:t>
            </a:r>
            <a:r>
              <a:rPr lang="en-US" sz="1950">
                <a:solidFill>
                  <a:srgbClr val="05066D"/>
                </a:solidFill>
                <a:latin typeface="Montserrat"/>
                <a:ea typeface="Montserrat"/>
                <a:cs typeface="Montserrat"/>
                <a:sym typeface="Montserrat"/>
              </a:rPr>
              <a:t>: 0.8941 (ED), 0.9004 (ES) — Strong overlap with ground truth.</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Hausdorff Distance</a:t>
            </a:r>
            <a:r>
              <a:rPr lang="en-US" sz="1950">
                <a:solidFill>
                  <a:srgbClr val="05066D"/>
                </a:solidFill>
                <a:latin typeface="Montserrat"/>
                <a:ea typeface="Montserrat"/>
                <a:cs typeface="Montserrat"/>
                <a:sym typeface="Montserrat"/>
              </a:rPr>
              <a:t>: 7.03 mm (ED), 7.19 mm (ES) — Moderate boundary alignment.</a:t>
            </a:r>
          </a:p>
          <a:p>
            <a:pPr algn="just" marL="421005" indent="-210502" lvl="1">
              <a:lnSpc>
                <a:spcPts val="2729"/>
              </a:lnSpc>
              <a:buFont typeface="Arial"/>
              <a:buChar char="•"/>
            </a:pPr>
            <a:r>
              <a:rPr lang="en-US" b="true" sz="1950">
                <a:solidFill>
                  <a:srgbClr val="05066D"/>
                </a:solidFill>
                <a:latin typeface="Montserrat Bold"/>
                <a:ea typeface="Montserrat Bold"/>
                <a:cs typeface="Montserrat Bold"/>
                <a:sym typeface="Montserrat Bold"/>
              </a:rPr>
              <a:t>Long-Axis</a:t>
            </a:r>
            <a:r>
              <a:rPr lang="en-US" sz="1950">
                <a:solidFill>
                  <a:srgbClr val="05066D"/>
                </a:solidFill>
                <a:latin typeface="Montserrat"/>
                <a:ea typeface="Montserrat"/>
                <a:cs typeface="Montserrat"/>
                <a:sym typeface="Montserrat"/>
              </a:rPr>
              <a:t> (LA):</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Dice Scores</a:t>
            </a:r>
            <a:r>
              <a:rPr lang="en-US" sz="1950">
                <a:solidFill>
                  <a:srgbClr val="05066D"/>
                </a:solidFill>
                <a:latin typeface="Montserrat"/>
                <a:ea typeface="Montserrat"/>
                <a:cs typeface="Montserrat"/>
                <a:sym typeface="Montserrat"/>
              </a:rPr>
              <a:t>: 0.8567 (ED), 0.8463 (ES) — Lower overlap accuracy.</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Hausdorff Distance</a:t>
            </a:r>
            <a:r>
              <a:rPr lang="en-US" sz="1950">
                <a:solidFill>
                  <a:srgbClr val="05066D"/>
                </a:solidFill>
                <a:latin typeface="Montserrat"/>
                <a:ea typeface="Montserrat"/>
                <a:cs typeface="Montserrat"/>
                <a:sym typeface="Montserrat"/>
              </a:rPr>
              <a:t>: 17.20 mm (ED), 17.67 mm (ES) — Higher values indicate alignment challenges.</a:t>
            </a:r>
          </a:p>
          <a:p>
            <a:pPr algn="just">
              <a:lnSpc>
                <a:spcPts val="2729"/>
              </a:lnSpc>
            </a:pPr>
            <a:r>
              <a:rPr lang="en-US" sz="1950">
                <a:solidFill>
                  <a:srgbClr val="05066D"/>
                </a:solidFill>
                <a:latin typeface="Montserrat"/>
                <a:ea typeface="Montserrat"/>
                <a:cs typeface="Montserrat"/>
                <a:sym typeface="Montserrat"/>
              </a:rPr>
              <a:t>SA view shows stronger overlap, while LA has reduced accuracy and boundary precision.</a:t>
            </a:r>
          </a:p>
        </p:txBody>
      </p:sp>
      <p:sp>
        <p:nvSpPr>
          <p:cNvPr name="Freeform 6" id="6"/>
          <p:cNvSpPr/>
          <p:nvPr/>
        </p:nvSpPr>
        <p:spPr>
          <a:xfrm flipH="true" flipV="true" rot="8293470">
            <a:off x="-2495574" y="6422923"/>
            <a:ext cx="4991149" cy="7541571"/>
          </a:xfrm>
          <a:custGeom>
            <a:avLst/>
            <a:gdLst/>
            <a:ahLst/>
            <a:cxnLst/>
            <a:rect r="r" b="b" t="t" l="l"/>
            <a:pathLst>
              <a:path h="7541571" w="4991149">
                <a:moveTo>
                  <a:pt x="4991148" y="7541572"/>
                </a:moveTo>
                <a:lnTo>
                  <a:pt x="0" y="7541572"/>
                </a:lnTo>
                <a:lnTo>
                  <a:pt x="0" y="0"/>
                </a:lnTo>
                <a:lnTo>
                  <a:pt x="4991148" y="0"/>
                </a:lnTo>
                <a:lnTo>
                  <a:pt x="4991148" y="7541572"/>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true" rot="-2534662">
            <a:off x="15416724" y="-2742086"/>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5">
              <a:alphaModFix amt="43999"/>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214594" y="3490946"/>
            <a:ext cx="4073406" cy="1640875"/>
          </a:xfrm>
          <a:custGeom>
            <a:avLst/>
            <a:gdLst/>
            <a:ahLst/>
            <a:cxnLst/>
            <a:rect r="r" b="b" t="t" l="l"/>
            <a:pathLst>
              <a:path h="1640875" w="4073406">
                <a:moveTo>
                  <a:pt x="0" y="0"/>
                </a:moveTo>
                <a:lnTo>
                  <a:pt x="4073406" y="0"/>
                </a:lnTo>
                <a:lnTo>
                  <a:pt x="4073406" y="1640875"/>
                </a:lnTo>
                <a:lnTo>
                  <a:pt x="0" y="1640875"/>
                </a:lnTo>
                <a:lnTo>
                  <a:pt x="0" y="0"/>
                </a:lnTo>
                <a:close/>
              </a:path>
            </a:pathLst>
          </a:custGeom>
          <a:blipFill>
            <a:blip r:embed="rId4"/>
            <a:stretch>
              <a:fillRect l="-212662" t="0" r="-1576" b="-2386"/>
            </a:stretch>
          </a:blipFill>
          <a:ln w="19050" cap="sq">
            <a:solidFill>
              <a:srgbClr val="1F2B5B"/>
            </a:solidFill>
            <a:prstDash val="solid"/>
            <a:miter/>
          </a:ln>
        </p:spPr>
      </p:sp>
      <p:sp>
        <p:nvSpPr>
          <p:cNvPr name="Freeform 9" id="9"/>
          <p:cNvSpPr/>
          <p:nvPr/>
        </p:nvSpPr>
        <p:spPr>
          <a:xfrm flipH="false" flipV="false" rot="0">
            <a:off x="13195732" y="6907482"/>
            <a:ext cx="1086240" cy="1629506"/>
          </a:xfrm>
          <a:custGeom>
            <a:avLst/>
            <a:gdLst/>
            <a:ahLst/>
            <a:cxnLst/>
            <a:rect r="r" b="b" t="t" l="l"/>
            <a:pathLst>
              <a:path h="1629506" w="1086240">
                <a:moveTo>
                  <a:pt x="0" y="0"/>
                </a:moveTo>
                <a:lnTo>
                  <a:pt x="1086239" y="0"/>
                </a:lnTo>
                <a:lnTo>
                  <a:pt x="1086239" y="1629506"/>
                </a:lnTo>
                <a:lnTo>
                  <a:pt x="0" y="1629506"/>
                </a:lnTo>
                <a:lnTo>
                  <a:pt x="0" y="0"/>
                </a:lnTo>
                <a:close/>
              </a:path>
            </a:pathLst>
          </a:custGeom>
          <a:blipFill>
            <a:blip r:embed="rId7"/>
            <a:stretch>
              <a:fillRect l="0" t="0" r="-1080723" b="-2320"/>
            </a:stretch>
          </a:blipFill>
          <a:ln w="19050" cap="sq">
            <a:solidFill>
              <a:srgbClr val="1F2B5B"/>
            </a:solidFill>
            <a:prstDash val="solid"/>
            <a:miter/>
          </a:ln>
        </p:spPr>
      </p:sp>
      <p:sp>
        <p:nvSpPr>
          <p:cNvPr name="Freeform 10" id="10"/>
          <p:cNvSpPr/>
          <p:nvPr/>
        </p:nvSpPr>
        <p:spPr>
          <a:xfrm flipH="false" flipV="false" rot="0">
            <a:off x="14281971" y="6907482"/>
            <a:ext cx="3895269" cy="1618682"/>
          </a:xfrm>
          <a:custGeom>
            <a:avLst/>
            <a:gdLst/>
            <a:ahLst/>
            <a:cxnLst/>
            <a:rect r="r" b="b" t="t" l="l"/>
            <a:pathLst>
              <a:path h="1618682" w="3895269">
                <a:moveTo>
                  <a:pt x="0" y="0"/>
                </a:moveTo>
                <a:lnTo>
                  <a:pt x="3895269" y="0"/>
                </a:lnTo>
                <a:lnTo>
                  <a:pt x="3895269" y="1618682"/>
                </a:lnTo>
                <a:lnTo>
                  <a:pt x="0" y="1618682"/>
                </a:lnTo>
                <a:lnTo>
                  <a:pt x="0" y="0"/>
                </a:lnTo>
                <a:close/>
              </a:path>
            </a:pathLst>
          </a:custGeom>
          <a:blipFill>
            <a:blip r:embed="rId7"/>
            <a:stretch>
              <a:fillRect l="-228569" t="0" r="-1104" b="-3134"/>
            </a:stretch>
          </a:blipFill>
          <a:ln w="19050" cap="sq">
            <a:solidFill>
              <a:srgbClr val="1F2B5B"/>
            </a:solidFill>
            <a:prstDash val="solid"/>
            <a:miter/>
          </a:ln>
        </p:spPr>
      </p:sp>
      <p:sp>
        <p:nvSpPr>
          <p:cNvPr name="TextBox 11" id="11"/>
          <p:cNvSpPr txBox="true"/>
          <p:nvPr/>
        </p:nvSpPr>
        <p:spPr>
          <a:xfrm rot="0">
            <a:off x="640551" y="6138545"/>
            <a:ext cx="12334424" cy="3462655"/>
          </a:xfrm>
          <a:prstGeom prst="rect">
            <a:avLst/>
          </a:prstGeom>
        </p:spPr>
        <p:txBody>
          <a:bodyPr anchor="t" rtlCol="false" tIns="0" lIns="0" bIns="0" rIns="0">
            <a:spAutoFit/>
          </a:bodyPr>
          <a:lstStyle/>
          <a:p>
            <a:pPr algn="just">
              <a:lnSpc>
                <a:spcPts val="3009"/>
              </a:lnSpc>
            </a:pPr>
            <a:r>
              <a:rPr lang="en-US" sz="2149" b="true">
                <a:solidFill>
                  <a:srgbClr val="05066D"/>
                </a:solidFill>
                <a:latin typeface="Montserrat Bold"/>
                <a:ea typeface="Montserrat Bold"/>
                <a:cs typeface="Montserrat Bold"/>
                <a:sym typeface="Montserrat Bold"/>
              </a:rPr>
              <a:t>Left Ventricle (LV)</a:t>
            </a:r>
          </a:p>
          <a:p>
            <a:pPr algn="just" marL="421005" indent="-210502" lvl="1">
              <a:lnSpc>
                <a:spcPts val="2729"/>
              </a:lnSpc>
              <a:buFont typeface="Arial"/>
              <a:buChar char="•"/>
            </a:pPr>
            <a:r>
              <a:rPr lang="en-US" b="true" sz="1950">
                <a:solidFill>
                  <a:srgbClr val="05066D"/>
                </a:solidFill>
                <a:latin typeface="Montserrat Bold"/>
                <a:ea typeface="Montserrat Bold"/>
                <a:cs typeface="Montserrat Bold"/>
                <a:sym typeface="Montserrat Bold"/>
              </a:rPr>
              <a:t>Short-Axis</a:t>
            </a:r>
            <a:r>
              <a:rPr lang="en-US" sz="1950">
                <a:solidFill>
                  <a:srgbClr val="05066D"/>
                </a:solidFill>
                <a:latin typeface="Montserrat"/>
                <a:ea typeface="Montserrat"/>
                <a:cs typeface="Montserrat"/>
                <a:sym typeface="Montserrat"/>
              </a:rPr>
              <a:t> (SA):</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Dice Scores</a:t>
            </a:r>
            <a:r>
              <a:rPr lang="en-US" sz="1950">
                <a:solidFill>
                  <a:srgbClr val="05066D"/>
                </a:solidFill>
                <a:latin typeface="Montserrat"/>
                <a:ea typeface="Montserrat"/>
                <a:cs typeface="Montserrat"/>
                <a:sym typeface="Montserrat"/>
              </a:rPr>
              <a:t>: 0.9218 (ED), 0.9398 (ES) — Excellent overlap accuracy.</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Hausdorff Distance</a:t>
            </a:r>
            <a:r>
              <a:rPr lang="en-US" sz="1950">
                <a:solidFill>
                  <a:srgbClr val="05066D"/>
                </a:solidFill>
                <a:latin typeface="Montserrat"/>
                <a:ea typeface="Montserrat"/>
                <a:cs typeface="Montserrat"/>
                <a:sym typeface="Montserrat"/>
              </a:rPr>
              <a:t>: 4.93 mm (ED), 5.89 mm (ES) — Strong boundary precision.</a:t>
            </a:r>
          </a:p>
          <a:p>
            <a:pPr algn="just" marL="421005" indent="-210502" lvl="1">
              <a:lnSpc>
                <a:spcPts val="2729"/>
              </a:lnSpc>
              <a:buFont typeface="Arial"/>
              <a:buChar char="•"/>
            </a:pPr>
            <a:r>
              <a:rPr lang="en-US" b="true" sz="1950">
                <a:solidFill>
                  <a:srgbClr val="05066D"/>
                </a:solidFill>
                <a:latin typeface="Montserrat Bold"/>
                <a:ea typeface="Montserrat Bold"/>
                <a:cs typeface="Montserrat Bold"/>
                <a:sym typeface="Montserrat Bold"/>
              </a:rPr>
              <a:t>Long-Axis</a:t>
            </a:r>
            <a:r>
              <a:rPr lang="en-US" sz="1950">
                <a:solidFill>
                  <a:srgbClr val="05066D"/>
                </a:solidFill>
                <a:latin typeface="Montserrat"/>
                <a:ea typeface="Montserrat"/>
                <a:cs typeface="Montserrat"/>
                <a:sym typeface="Montserrat"/>
              </a:rPr>
              <a:t> (LA):</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Dice Scores</a:t>
            </a:r>
            <a:r>
              <a:rPr lang="en-US" sz="1950">
                <a:solidFill>
                  <a:srgbClr val="05066D"/>
                </a:solidFill>
                <a:latin typeface="Montserrat"/>
                <a:ea typeface="Montserrat"/>
                <a:cs typeface="Montserrat"/>
                <a:sym typeface="Montserrat"/>
              </a:rPr>
              <a:t>: 0.9238 (ED), 0.9099 (ES) — High overlap.</a:t>
            </a:r>
          </a:p>
          <a:p>
            <a:pPr algn="just" marL="842010" indent="-280670" lvl="2">
              <a:lnSpc>
                <a:spcPts val="2729"/>
              </a:lnSpc>
              <a:buFont typeface="Arial"/>
              <a:buChar char="⚬"/>
            </a:pPr>
            <a:r>
              <a:rPr lang="en-US" b="true" sz="1950">
                <a:solidFill>
                  <a:srgbClr val="05066D"/>
                </a:solidFill>
                <a:latin typeface="Montserrat Bold"/>
                <a:ea typeface="Montserrat Bold"/>
                <a:cs typeface="Montserrat Bold"/>
                <a:sym typeface="Montserrat Bold"/>
              </a:rPr>
              <a:t>Hausdorff Distance:</a:t>
            </a:r>
            <a:r>
              <a:rPr lang="en-US" sz="1950">
                <a:solidFill>
                  <a:srgbClr val="05066D"/>
                </a:solidFill>
                <a:latin typeface="Montserrat"/>
                <a:ea typeface="Montserrat"/>
                <a:cs typeface="Montserrat"/>
                <a:sym typeface="Montserrat"/>
              </a:rPr>
              <a:t> 9.79 mm (ED), 9.91 mm (ES) — Indicates boundary precision can improve.</a:t>
            </a:r>
          </a:p>
          <a:p>
            <a:pPr algn="just">
              <a:lnSpc>
                <a:spcPts val="2729"/>
              </a:lnSpc>
            </a:pPr>
            <a:r>
              <a:rPr lang="en-US" sz="1950">
                <a:solidFill>
                  <a:srgbClr val="05066D"/>
                </a:solidFill>
                <a:latin typeface="Montserrat"/>
                <a:ea typeface="Montserrat"/>
                <a:cs typeface="Montserrat"/>
                <a:sym typeface="Montserrat"/>
              </a:rPr>
              <a:t>SA demonstrates excellent overlap and boundary accuracy; LA maintains high overlap but could improve in boundary alignment.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TextBox 2" id="2"/>
          <p:cNvSpPr txBox="true"/>
          <p:nvPr/>
        </p:nvSpPr>
        <p:spPr>
          <a:xfrm rot="0">
            <a:off x="2673400" y="306747"/>
            <a:ext cx="12941201" cy="190817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Segmentation Results Comparison </a:t>
            </a:r>
          </a:p>
          <a:p>
            <a:pPr algn="ctr">
              <a:lnSpc>
                <a:spcPts val="7699"/>
              </a:lnSpc>
              <a:spcBef>
                <a:spcPct val="0"/>
              </a:spcBef>
            </a:pPr>
            <a:r>
              <a:rPr lang="en-US" b="true" sz="5499">
                <a:solidFill>
                  <a:srgbClr val="05066D"/>
                </a:solidFill>
                <a:latin typeface="Montserrat Bold"/>
                <a:ea typeface="Montserrat Bold"/>
                <a:cs typeface="Montserrat Bold"/>
                <a:sym typeface="Montserrat Bold"/>
              </a:rPr>
              <a:t>for Myocardium (MYO)</a:t>
            </a:r>
          </a:p>
        </p:txBody>
      </p:sp>
      <p:sp>
        <p:nvSpPr>
          <p:cNvPr name="Freeform 3" id="3"/>
          <p:cNvSpPr/>
          <p:nvPr/>
        </p:nvSpPr>
        <p:spPr>
          <a:xfrm flipH="true" flipV="true" rot="8293470">
            <a:off x="-2495574" y="6422923"/>
            <a:ext cx="4991149" cy="7541571"/>
          </a:xfrm>
          <a:custGeom>
            <a:avLst/>
            <a:gdLst/>
            <a:ahLst/>
            <a:cxnLst/>
            <a:rect r="r" b="b" t="t" l="l"/>
            <a:pathLst>
              <a:path h="7541571" w="4991149">
                <a:moveTo>
                  <a:pt x="4991148" y="7541572"/>
                </a:moveTo>
                <a:lnTo>
                  <a:pt x="0" y="7541572"/>
                </a:lnTo>
                <a:lnTo>
                  <a:pt x="0" y="0"/>
                </a:lnTo>
                <a:lnTo>
                  <a:pt x="4991148" y="0"/>
                </a:lnTo>
                <a:lnTo>
                  <a:pt x="4991148"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2534662">
            <a:off x="15416724" y="-2742086"/>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673400" y="2510434"/>
            <a:ext cx="12648044" cy="1630596"/>
          </a:xfrm>
          <a:custGeom>
            <a:avLst/>
            <a:gdLst/>
            <a:ahLst/>
            <a:cxnLst/>
            <a:rect r="r" b="b" t="t" l="l"/>
            <a:pathLst>
              <a:path h="1630596" w="12648044">
                <a:moveTo>
                  <a:pt x="0" y="0"/>
                </a:moveTo>
                <a:lnTo>
                  <a:pt x="12648043" y="0"/>
                </a:lnTo>
                <a:lnTo>
                  <a:pt x="12648043" y="1630597"/>
                </a:lnTo>
                <a:lnTo>
                  <a:pt x="0" y="1630597"/>
                </a:lnTo>
                <a:lnTo>
                  <a:pt x="0" y="0"/>
                </a:lnTo>
                <a:close/>
              </a:path>
            </a:pathLst>
          </a:custGeom>
          <a:blipFill>
            <a:blip r:embed="rId4"/>
            <a:stretch>
              <a:fillRect l="-159" t="0" r="-198" b="-1198"/>
            </a:stretch>
          </a:blipFill>
          <a:ln w="19050" cap="sq">
            <a:solidFill>
              <a:srgbClr val="1F2B5B"/>
            </a:solidFill>
            <a:prstDash val="solid"/>
            <a:miter/>
          </a:ln>
        </p:spPr>
      </p:sp>
      <p:sp>
        <p:nvSpPr>
          <p:cNvPr name="TextBox 6" id="6"/>
          <p:cNvSpPr txBox="true"/>
          <p:nvPr/>
        </p:nvSpPr>
        <p:spPr>
          <a:xfrm rot="0">
            <a:off x="1028700" y="4388918"/>
            <a:ext cx="16230600" cy="4012565"/>
          </a:xfrm>
          <a:prstGeom prst="rect">
            <a:avLst/>
          </a:prstGeom>
        </p:spPr>
        <p:txBody>
          <a:bodyPr anchor="t" rtlCol="false" tIns="0" lIns="0" bIns="0" rIns="0">
            <a:spAutoFit/>
          </a:bodyPr>
          <a:lstStyle/>
          <a:p>
            <a:pPr algn="just">
              <a:lnSpc>
                <a:spcPts val="3149"/>
              </a:lnSpc>
            </a:pPr>
            <a:r>
              <a:rPr lang="en-US" sz="2250" b="true">
                <a:solidFill>
                  <a:srgbClr val="05066D"/>
                </a:solidFill>
                <a:latin typeface="Montserrat Bold"/>
                <a:ea typeface="Montserrat Bold"/>
                <a:cs typeface="Montserrat Bold"/>
                <a:sym typeface="Montserrat Bold"/>
              </a:rPr>
              <a:t>Myocardium (MYO)</a:t>
            </a:r>
          </a:p>
          <a:p>
            <a:pPr algn="just" marL="442594" indent="-221297" lvl="1">
              <a:lnSpc>
                <a:spcPts val="2869"/>
              </a:lnSpc>
              <a:buFont typeface="Arial"/>
              <a:buChar char="•"/>
            </a:pPr>
            <a:r>
              <a:rPr lang="en-US" b="true" sz="2049">
                <a:solidFill>
                  <a:srgbClr val="05066D"/>
                </a:solidFill>
                <a:latin typeface="Montserrat Bold"/>
                <a:ea typeface="Montserrat Bold"/>
                <a:cs typeface="Montserrat Bold"/>
                <a:sym typeface="Montserrat Bold"/>
              </a:rPr>
              <a:t>Short-Axis </a:t>
            </a:r>
            <a:r>
              <a:rPr lang="en-US" sz="2049">
                <a:solidFill>
                  <a:srgbClr val="05066D"/>
                </a:solidFill>
                <a:latin typeface="Montserrat"/>
                <a:ea typeface="Montserrat"/>
                <a:cs typeface="Montserrat"/>
                <a:sym typeface="Montserrat"/>
              </a:rPr>
              <a:t>(SA):</a:t>
            </a:r>
          </a:p>
          <a:p>
            <a:pPr algn="just" marL="885189" indent="-295063" lvl="2">
              <a:lnSpc>
                <a:spcPts val="2869"/>
              </a:lnSpc>
              <a:buFont typeface="Arial"/>
              <a:buChar char="⚬"/>
            </a:pPr>
            <a:r>
              <a:rPr lang="en-US" b="true" sz="2049">
                <a:solidFill>
                  <a:srgbClr val="05066D"/>
                </a:solidFill>
                <a:latin typeface="Montserrat Bold"/>
                <a:ea typeface="Montserrat Bold"/>
                <a:cs typeface="Montserrat Bold"/>
                <a:sym typeface="Montserrat Bold"/>
              </a:rPr>
              <a:t>Dice Scores</a:t>
            </a:r>
            <a:r>
              <a:rPr lang="en-US" sz="2049">
                <a:solidFill>
                  <a:srgbClr val="05066D"/>
                </a:solidFill>
                <a:latin typeface="Montserrat"/>
                <a:ea typeface="Montserrat"/>
                <a:cs typeface="Montserrat"/>
                <a:sym typeface="Montserrat"/>
              </a:rPr>
              <a:t>: 0.8478 (ED), 0.8645 (ES) — Reasonable overlap.</a:t>
            </a:r>
          </a:p>
          <a:p>
            <a:pPr algn="just" marL="885189" indent="-295063" lvl="2">
              <a:lnSpc>
                <a:spcPts val="2869"/>
              </a:lnSpc>
              <a:buFont typeface="Arial"/>
              <a:buChar char="⚬"/>
            </a:pPr>
            <a:r>
              <a:rPr lang="en-US" b="true" sz="2049">
                <a:solidFill>
                  <a:srgbClr val="05066D"/>
                </a:solidFill>
                <a:latin typeface="Montserrat Bold"/>
                <a:ea typeface="Montserrat Bold"/>
                <a:cs typeface="Montserrat Bold"/>
                <a:sym typeface="Montserrat Bold"/>
              </a:rPr>
              <a:t>Hausdorff Distance</a:t>
            </a:r>
            <a:r>
              <a:rPr lang="en-US" sz="2049">
                <a:solidFill>
                  <a:srgbClr val="05066D"/>
                </a:solidFill>
                <a:latin typeface="Montserrat"/>
                <a:ea typeface="Montserrat"/>
                <a:cs typeface="Montserrat"/>
                <a:sym typeface="Montserrat"/>
              </a:rPr>
              <a:t>: 7.42 mm (ED), 7.61 mm (ES) — Moderate boundary precision.</a:t>
            </a:r>
          </a:p>
          <a:p>
            <a:pPr algn="just" marL="442594" indent="-221297" lvl="1">
              <a:lnSpc>
                <a:spcPts val="2869"/>
              </a:lnSpc>
              <a:buFont typeface="Arial"/>
              <a:buChar char="•"/>
            </a:pPr>
            <a:r>
              <a:rPr lang="en-US" b="true" sz="2049">
                <a:solidFill>
                  <a:srgbClr val="05066D"/>
                </a:solidFill>
                <a:latin typeface="Montserrat Bold"/>
                <a:ea typeface="Montserrat Bold"/>
                <a:cs typeface="Montserrat Bold"/>
                <a:sym typeface="Montserrat Bold"/>
              </a:rPr>
              <a:t>Long-Axis</a:t>
            </a:r>
            <a:r>
              <a:rPr lang="en-US" sz="2049">
                <a:solidFill>
                  <a:srgbClr val="05066D"/>
                </a:solidFill>
                <a:latin typeface="Montserrat"/>
                <a:ea typeface="Montserrat"/>
                <a:cs typeface="Montserrat"/>
                <a:sym typeface="Montserrat"/>
              </a:rPr>
              <a:t> (LA):</a:t>
            </a:r>
          </a:p>
          <a:p>
            <a:pPr algn="just" marL="885189" indent="-295063" lvl="2">
              <a:lnSpc>
                <a:spcPts val="2869"/>
              </a:lnSpc>
              <a:buFont typeface="Arial"/>
              <a:buChar char="⚬"/>
            </a:pPr>
            <a:r>
              <a:rPr lang="en-US" sz="2049">
                <a:solidFill>
                  <a:srgbClr val="05066D"/>
                </a:solidFill>
                <a:latin typeface="Montserrat"/>
                <a:ea typeface="Montserrat"/>
                <a:cs typeface="Montserrat"/>
                <a:sym typeface="Montserrat"/>
              </a:rPr>
              <a:t>Challenges: Initially low Dice scores and high Hausdorff Distances due to a static </a:t>
            </a:r>
            <a:r>
              <a:rPr lang="en-US" b="true" sz="2049">
                <a:solidFill>
                  <a:srgbClr val="05066D"/>
                </a:solidFill>
                <a:latin typeface="Montserrat Bold"/>
                <a:ea typeface="Montserrat Bold"/>
                <a:cs typeface="Montserrat Bold"/>
                <a:sym typeface="Montserrat Bold"/>
              </a:rPr>
              <a:t>Gradient Reversal Layer</a:t>
            </a:r>
            <a:r>
              <a:rPr lang="en-US" sz="2049">
                <a:solidFill>
                  <a:srgbClr val="05066D"/>
                </a:solidFill>
                <a:latin typeface="Montserrat"/>
                <a:ea typeface="Montserrat"/>
                <a:cs typeface="Montserrat"/>
                <a:sym typeface="Montserrat"/>
              </a:rPr>
              <a:t> (GRL) coefficient.</a:t>
            </a:r>
          </a:p>
          <a:p>
            <a:pPr algn="just" marL="885189" indent="-295063" lvl="2">
              <a:lnSpc>
                <a:spcPts val="2869"/>
              </a:lnSpc>
              <a:buFont typeface="Arial"/>
              <a:buChar char="⚬"/>
            </a:pPr>
            <a:r>
              <a:rPr lang="en-US" b="true" sz="2049">
                <a:solidFill>
                  <a:srgbClr val="05066D"/>
                </a:solidFill>
                <a:latin typeface="Montserrat Bold"/>
                <a:ea typeface="Montserrat Bold"/>
                <a:cs typeface="Montserrat Bold"/>
                <a:sym typeface="Montserrat Bold"/>
              </a:rPr>
              <a:t>Solution</a:t>
            </a:r>
            <a:r>
              <a:rPr lang="en-US" sz="2049">
                <a:solidFill>
                  <a:srgbClr val="05066D"/>
                </a:solidFill>
                <a:latin typeface="Montserrat"/>
                <a:ea typeface="Montserrat"/>
                <a:cs typeface="Montserrat"/>
                <a:sym typeface="Montserrat"/>
              </a:rPr>
              <a:t>: Dynamic GRL coefficient adjustment:</a:t>
            </a:r>
          </a:p>
          <a:p>
            <a:pPr algn="just" marL="1327783" indent="-331946" lvl="3">
              <a:lnSpc>
                <a:spcPts val="2869"/>
              </a:lnSpc>
              <a:buFont typeface="Arial"/>
              <a:buChar char="￭"/>
            </a:pPr>
            <a:r>
              <a:rPr lang="en-US" sz="2049">
                <a:solidFill>
                  <a:srgbClr val="05066D"/>
                </a:solidFill>
                <a:latin typeface="Montserrat"/>
                <a:ea typeface="Montserrat"/>
                <a:cs typeface="Montserrat"/>
                <a:sym typeface="Montserrat"/>
              </a:rPr>
              <a:t>Early training: Lower coefficient, focus on classification.</a:t>
            </a:r>
          </a:p>
          <a:p>
            <a:pPr algn="just" marL="1327783" indent="-331946" lvl="3">
              <a:lnSpc>
                <a:spcPts val="2869"/>
              </a:lnSpc>
              <a:buFont typeface="Arial"/>
              <a:buChar char="￭"/>
            </a:pPr>
            <a:r>
              <a:rPr lang="en-US" sz="2049">
                <a:solidFill>
                  <a:srgbClr val="05066D"/>
                </a:solidFill>
                <a:latin typeface="Montserrat"/>
                <a:ea typeface="Montserrat"/>
                <a:cs typeface="Montserrat"/>
                <a:sym typeface="Montserrat"/>
              </a:rPr>
              <a:t>Later training: Increasing coefficient for domain adaptation.</a:t>
            </a:r>
          </a:p>
          <a:p>
            <a:pPr algn="just">
              <a:lnSpc>
                <a:spcPts val="2869"/>
              </a:lnSpc>
            </a:pPr>
            <a:r>
              <a:rPr lang="en-US" sz="2049">
                <a:solidFill>
                  <a:srgbClr val="05066D"/>
                </a:solidFill>
                <a:latin typeface="Montserrat"/>
                <a:ea typeface="Montserrat"/>
                <a:cs typeface="Montserrat"/>
                <a:sym typeface="Montserrat"/>
              </a:rPr>
              <a:t>Dynamic GRL significantly improved MYO Dice Score and Hausdorff Distance.</a:t>
            </a:r>
          </a:p>
        </p:txBody>
      </p:sp>
      <p:sp>
        <p:nvSpPr>
          <p:cNvPr name="Freeform 7" id="7"/>
          <p:cNvSpPr/>
          <p:nvPr/>
        </p:nvSpPr>
        <p:spPr>
          <a:xfrm flipH="false" flipV="false" rot="0">
            <a:off x="1769837" y="8763433"/>
            <a:ext cx="3864300" cy="1132640"/>
          </a:xfrm>
          <a:custGeom>
            <a:avLst/>
            <a:gdLst/>
            <a:ahLst/>
            <a:cxnLst/>
            <a:rect r="r" b="b" t="t" l="l"/>
            <a:pathLst>
              <a:path h="1132640" w="3864300">
                <a:moveTo>
                  <a:pt x="0" y="0"/>
                </a:moveTo>
                <a:lnTo>
                  <a:pt x="3864300" y="0"/>
                </a:lnTo>
                <a:lnTo>
                  <a:pt x="3864300" y="1132639"/>
                </a:lnTo>
                <a:lnTo>
                  <a:pt x="0" y="1132639"/>
                </a:lnTo>
                <a:lnTo>
                  <a:pt x="0" y="0"/>
                </a:lnTo>
                <a:close/>
              </a:path>
            </a:pathLst>
          </a:custGeom>
          <a:blipFill>
            <a:blip r:embed="rId5"/>
            <a:stretch>
              <a:fillRect l="0" t="0" r="0" b="0"/>
            </a:stretch>
          </a:blipFill>
          <a:ln w="38100" cap="sq">
            <a:solidFill>
              <a:srgbClr val="1F2B5B"/>
            </a:solidFill>
            <a:prstDash val="solid"/>
            <a:miter/>
          </a:ln>
        </p:spPr>
      </p:sp>
      <p:sp>
        <p:nvSpPr>
          <p:cNvPr name="Freeform 8" id="8"/>
          <p:cNvSpPr/>
          <p:nvPr/>
        </p:nvSpPr>
        <p:spPr>
          <a:xfrm flipH="false" flipV="false" rot="0">
            <a:off x="6840198" y="8763433"/>
            <a:ext cx="4607605" cy="1132640"/>
          </a:xfrm>
          <a:custGeom>
            <a:avLst/>
            <a:gdLst/>
            <a:ahLst/>
            <a:cxnLst/>
            <a:rect r="r" b="b" t="t" l="l"/>
            <a:pathLst>
              <a:path h="1132640" w="4607605">
                <a:moveTo>
                  <a:pt x="0" y="0"/>
                </a:moveTo>
                <a:lnTo>
                  <a:pt x="4607604" y="0"/>
                </a:lnTo>
                <a:lnTo>
                  <a:pt x="4607604" y="1132639"/>
                </a:lnTo>
                <a:lnTo>
                  <a:pt x="0" y="1132639"/>
                </a:lnTo>
                <a:lnTo>
                  <a:pt x="0" y="0"/>
                </a:lnTo>
                <a:close/>
              </a:path>
            </a:pathLst>
          </a:custGeom>
          <a:blipFill>
            <a:blip r:embed="rId6"/>
            <a:stretch>
              <a:fillRect l="-814" t="0" r="-814" b="0"/>
            </a:stretch>
          </a:blipFill>
          <a:ln w="38100" cap="sq">
            <a:solidFill>
              <a:srgbClr val="1F2B5B"/>
            </a:solidFill>
            <a:prstDash val="solid"/>
            <a:miter/>
          </a:ln>
        </p:spPr>
      </p:sp>
      <p:sp>
        <p:nvSpPr>
          <p:cNvPr name="TextBox 9" id="9"/>
          <p:cNvSpPr txBox="true"/>
          <p:nvPr/>
        </p:nvSpPr>
        <p:spPr>
          <a:xfrm rot="0">
            <a:off x="11917732" y="8835707"/>
            <a:ext cx="4804363" cy="816610"/>
          </a:xfrm>
          <a:prstGeom prst="rect">
            <a:avLst/>
          </a:prstGeom>
        </p:spPr>
        <p:txBody>
          <a:bodyPr anchor="t" rtlCol="false" tIns="0" lIns="0" bIns="0" rIns="0">
            <a:spAutoFit/>
          </a:bodyPr>
          <a:lstStyle/>
          <a:p>
            <a:pPr algn="ctr">
              <a:lnSpc>
                <a:spcPts val="2239"/>
              </a:lnSpc>
            </a:pPr>
            <a:r>
              <a:rPr lang="en-US" sz="1599" b="true">
                <a:solidFill>
                  <a:srgbClr val="05066D"/>
                </a:solidFill>
                <a:latin typeface="Montserrat Bold"/>
                <a:ea typeface="Montserrat Bold"/>
                <a:cs typeface="Montserrat Bold"/>
                <a:sym typeface="Montserrat Bold"/>
              </a:rPr>
              <a:t>epoch</a:t>
            </a:r>
            <a:r>
              <a:rPr lang="en-US" sz="1599">
                <a:solidFill>
                  <a:srgbClr val="05066D"/>
                </a:solidFill>
                <a:latin typeface="Montserrat"/>
                <a:ea typeface="Montserrat"/>
                <a:cs typeface="Montserrat"/>
                <a:sym typeface="Montserrat"/>
              </a:rPr>
              <a:t> - current epoch, </a:t>
            </a:r>
            <a:r>
              <a:rPr lang="en-US" sz="1599" b="true">
                <a:solidFill>
                  <a:srgbClr val="05066D"/>
                </a:solidFill>
                <a:latin typeface="Montserrat Bold"/>
                <a:ea typeface="Montserrat Bold"/>
                <a:cs typeface="Montserrat Bold"/>
                <a:sym typeface="Montserrat Bold"/>
              </a:rPr>
              <a:t>i</a:t>
            </a:r>
            <a:r>
              <a:rPr lang="en-US" sz="1599">
                <a:solidFill>
                  <a:srgbClr val="05066D"/>
                </a:solidFill>
                <a:latin typeface="Montserrat"/>
                <a:ea typeface="Montserrat"/>
                <a:cs typeface="Montserrat"/>
                <a:sym typeface="Montserrat"/>
              </a:rPr>
              <a:t> - current iteration, </a:t>
            </a:r>
          </a:p>
          <a:p>
            <a:pPr algn="ctr">
              <a:lnSpc>
                <a:spcPts val="2239"/>
              </a:lnSpc>
            </a:pPr>
            <a:r>
              <a:rPr lang="en-US" sz="1599" b="true">
                <a:solidFill>
                  <a:srgbClr val="05066D"/>
                </a:solidFill>
                <a:latin typeface="Montserrat Bold"/>
                <a:ea typeface="Montserrat Bold"/>
                <a:cs typeface="Montserrat Bold"/>
                <a:sym typeface="Montserrat Bold"/>
              </a:rPr>
              <a:t>EPOCHS</a:t>
            </a:r>
            <a:r>
              <a:rPr lang="en-US" sz="1599">
                <a:solidFill>
                  <a:srgbClr val="05066D"/>
                </a:solidFill>
                <a:latin typeface="Montserrat"/>
                <a:ea typeface="Montserrat"/>
                <a:cs typeface="Montserrat"/>
                <a:sym typeface="Montserrat"/>
              </a:rPr>
              <a:t> - the number of epochs overall (250), </a:t>
            </a:r>
          </a:p>
          <a:p>
            <a:pPr algn="ctr">
              <a:lnSpc>
                <a:spcPts val="2239"/>
              </a:lnSpc>
            </a:pPr>
            <a:r>
              <a:rPr lang="en-US" sz="1599" b="true">
                <a:solidFill>
                  <a:srgbClr val="05066D"/>
                </a:solidFill>
                <a:latin typeface="Montserrat Bold"/>
                <a:ea typeface="Montserrat Bold"/>
                <a:cs typeface="Montserrat Bold"/>
                <a:sym typeface="Montserrat Bold"/>
              </a:rPr>
              <a:t>DataSet_size</a:t>
            </a:r>
            <a:r>
              <a:rPr lang="en-US" sz="1599">
                <a:solidFill>
                  <a:srgbClr val="05066D"/>
                </a:solidFill>
                <a:latin typeface="Montserrat"/>
                <a:ea typeface="Montserrat"/>
                <a:cs typeface="Montserrat"/>
                <a:sym typeface="Montserrat"/>
              </a:rPr>
              <a:t> - the size of the data set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947603" y="6027650"/>
            <a:ext cx="10340397" cy="3655212"/>
          </a:xfrm>
          <a:custGeom>
            <a:avLst/>
            <a:gdLst/>
            <a:ahLst/>
            <a:cxnLst/>
            <a:rect r="r" b="b" t="t" l="l"/>
            <a:pathLst>
              <a:path h="3655212" w="10340397">
                <a:moveTo>
                  <a:pt x="0" y="0"/>
                </a:moveTo>
                <a:lnTo>
                  <a:pt x="10340397" y="0"/>
                </a:lnTo>
                <a:lnTo>
                  <a:pt x="10340397" y="3655212"/>
                </a:lnTo>
                <a:lnTo>
                  <a:pt x="0" y="3655212"/>
                </a:lnTo>
                <a:lnTo>
                  <a:pt x="0" y="0"/>
                </a:lnTo>
                <a:close/>
              </a:path>
            </a:pathLst>
          </a:custGeom>
          <a:blipFill>
            <a:blip r:embed="rId2"/>
            <a:stretch>
              <a:fillRect l="0" t="-115353" r="0" b="0"/>
            </a:stretch>
          </a:blipFill>
        </p:spPr>
      </p:sp>
      <p:sp>
        <p:nvSpPr>
          <p:cNvPr name="TextBox 3" id="3"/>
          <p:cNvSpPr txBox="true"/>
          <p:nvPr/>
        </p:nvSpPr>
        <p:spPr>
          <a:xfrm rot="0">
            <a:off x="2255246" y="923925"/>
            <a:ext cx="13777507" cy="936625"/>
          </a:xfrm>
          <a:prstGeom prst="rect">
            <a:avLst/>
          </a:prstGeom>
        </p:spPr>
        <p:txBody>
          <a:bodyPr anchor="t" rtlCol="false" tIns="0" lIns="0" bIns="0" rIns="0">
            <a:spAutoFit/>
          </a:bodyPr>
          <a:lstStyle/>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Comparison of Models (SA)</a:t>
            </a:r>
          </a:p>
        </p:txBody>
      </p:sp>
      <p:sp>
        <p:nvSpPr>
          <p:cNvPr name="Freeform 4" id="4"/>
          <p:cNvSpPr/>
          <p:nvPr/>
        </p:nvSpPr>
        <p:spPr>
          <a:xfrm flipH="false" flipV="false" rot="0">
            <a:off x="7947603" y="2088335"/>
            <a:ext cx="10340397" cy="3711530"/>
          </a:xfrm>
          <a:custGeom>
            <a:avLst/>
            <a:gdLst/>
            <a:ahLst/>
            <a:cxnLst/>
            <a:rect r="r" b="b" t="t" l="l"/>
            <a:pathLst>
              <a:path h="3711530" w="10340397">
                <a:moveTo>
                  <a:pt x="0" y="0"/>
                </a:moveTo>
                <a:lnTo>
                  <a:pt x="10340397" y="0"/>
                </a:lnTo>
                <a:lnTo>
                  <a:pt x="10340397" y="3711530"/>
                </a:lnTo>
                <a:lnTo>
                  <a:pt x="0" y="3711530"/>
                </a:lnTo>
                <a:lnTo>
                  <a:pt x="0" y="0"/>
                </a:lnTo>
                <a:close/>
              </a:path>
            </a:pathLst>
          </a:custGeom>
          <a:blipFill>
            <a:blip r:embed="rId2"/>
            <a:stretch>
              <a:fillRect l="0" t="0" r="0" b="-112085"/>
            </a:stretch>
          </a:blipFill>
        </p:spPr>
      </p:sp>
      <p:sp>
        <p:nvSpPr>
          <p:cNvPr name="TextBox 5" id="5"/>
          <p:cNvSpPr txBox="true"/>
          <p:nvPr/>
        </p:nvSpPr>
        <p:spPr>
          <a:xfrm rot="0">
            <a:off x="1028700" y="2715289"/>
            <a:ext cx="6684134" cy="6121527"/>
          </a:xfrm>
          <a:prstGeom prst="rect">
            <a:avLst/>
          </a:prstGeom>
        </p:spPr>
        <p:txBody>
          <a:bodyPr anchor="t" rtlCol="false" tIns="0" lIns="0" bIns="0" rIns="0">
            <a:spAutoFit/>
          </a:bodyPr>
          <a:lstStyle/>
          <a:p>
            <a:pPr algn="just">
              <a:lnSpc>
                <a:spcPts val="3177"/>
              </a:lnSpc>
            </a:pPr>
            <a:r>
              <a:rPr lang="en-US" sz="2269" b="true">
                <a:solidFill>
                  <a:srgbClr val="05066D"/>
                </a:solidFill>
                <a:latin typeface="Montserrat Bold"/>
                <a:ea typeface="Montserrat Bold"/>
                <a:cs typeface="Montserrat Bold"/>
                <a:sym typeface="Montserrat Bold"/>
              </a:rPr>
              <a:t>Plot 1:</a:t>
            </a:r>
          </a:p>
          <a:p>
            <a:pPr algn="just" marL="490092" indent="-245046" lvl="1">
              <a:lnSpc>
                <a:spcPts val="3177"/>
              </a:lnSpc>
              <a:buFont typeface="Arial"/>
              <a:buChar char="•"/>
            </a:pPr>
            <a:r>
              <a:rPr lang="en-US" b="true" sz="2269">
                <a:solidFill>
                  <a:srgbClr val="05066D"/>
                </a:solidFill>
                <a:latin typeface="Montserrat Bold"/>
                <a:ea typeface="Montserrat Bold"/>
                <a:cs typeface="Montserrat Bold"/>
                <a:sym typeface="Montserrat Bold"/>
              </a:rPr>
              <a:t>Semi-supervised</a:t>
            </a:r>
            <a:r>
              <a:rPr lang="en-US" sz="2269">
                <a:solidFill>
                  <a:srgbClr val="05066D"/>
                </a:solidFill>
                <a:latin typeface="Montserrat"/>
                <a:ea typeface="Montserrat"/>
                <a:cs typeface="Montserrat"/>
                <a:sym typeface="Montserrat"/>
              </a:rPr>
              <a:t> and </a:t>
            </a:r>
            <a:r>
              <a:rPr lang="en-US" b="true" sz="2269">
                <a:solidFill>
                  <a:srgbClr val="05066D"/>
                </a:solidFill>
                <a:latin typeface="Montserrat Bold"/>
                <a:ea typeface="Montserrat Bold"/>
                <a:cs typeface="Montserrat Bold"/>
                <a:sym typeface="Montserrat Bold"/>
              </a:rPr>
              <a:t>DANN models</a:t>
            </a:r>
            <a:r>
              <a:rPr lang="en-US" sz="2269">
                <a:solidFill>
                  <a:srgbClr val="05066D"/>
                </a:solidFill>
                <a:latin typeface="Montserrat"/>
                <a:ea typeface="Montserrat"/>
                <a:cs typeface="Montserrat"/>
                <a:sym typeface="Montserrat"/>
              </a:rPr>
              <a:t> show </a:t>
            </a:r>
            <a:r>
              <a:rPr lang="en-US" b="true" sz="2269">
                <a:solidFill>
                  <a:srgbClr val="05066D"/>
                </a:solidFill>
                <a:latin typeface="Montserrat Bold"/>
                <a:ea typeface="Montserrat Bold"/>
                <a:cs typeface="Montserrat Bold"/>
                <a:sym typeface="Montserrat Bold"/>
              </a:rPr>
              <a:t>similar results</a:t>
            </a:r>
            <a:r>
              <a:rPr lang="en-US" sz="2269">
                <a:solidFill>
                  <a:srgbClr val="05066D"/>
                </a:solidFill>
                <a:latin typeface="Montserrat"/>
                <a:ea typeface="Montserrat"/>
                <a:cs typeface="Montserrat"/>
                <a:sym typeface="Montserrat"/>
              </a:rPr>
              <a:t> across RV, LV, and MYO.</a:t>
            </a:r>
          </a:p>
          <a:p>
            <a:pPr algn="just">
              <a:lnSpc>
                <a:spcPts val="3177"/>
              </a:lnSpc>
            </a:pPr>
            <a:r>
              <a:rPr lang="en-US" sz="2269" b="true">
                <a:solidFill>
                  <a:srgbClr val="05066D"/>
                </a:solidFill>
                <a:latin typeface="Montserrat Bold"/>
                <a:ea typeface="Montserrat Bold"/>
                <a:cs typeface="Montserrat Bold"/>
                <a:sym typeface="Montserrat Bold"/>
              </a:rPr>
              <a:t>Plot 2</a:t>
            </a:r>
            <a:r>
              <a:rPr lang="en-US" sz="2269" b="true">
                <a:solidFill>
                  <a:srgbClr val="05066D"/>
                </a:solidFill>
                <a:latin typeface="Montserrat Bold"/>
                <a:ea typeface="Montserrat Bold"/>
                <a:cs typeface="Montserrat Bold"/>
                <a:sym typeface="Montserrat Bold"/>
              </a:rPr>
              <a:t>:</a:t>
            </a:r>
          </a:p>
          <a:p>
            <a:pPr algn="just" marL="490092" indent="-245046" lvl="1">
              <a:lnSpc>
                <a:spcPts val="3177"/>
              </a:lnSpc>
              <a:buFont typeface="Arial"/>
              <a:buChar char="•"/>
            </a:pPr>
            <a:r>
              <a:rPr lang="en-US" b="true" sz="2269">
                <a:solidFill>
                  <a:srgbClr val="05066D"/>
                </a:solidFill>
                <a:latin typeface="Montserrat Bold"/>
                <a:ea typeface="Montserrat Bold"/>
                <a:cs typeface="Montserrat Bold"/>
                <a:sym typeface="Montserrat Bold"/>
              </a:rPr>
              <a:t>DANN model</a:t>
            </a:r>
            <a:r>
              <a:rPr lang="en-US" sz="2269">
                <a:solidFill>
                  <a:srgbClr val="05066D"/>
                </a:solidFill>
                <a:latin typeface="Montserrat"/>
                <a:ea typeface="Montserrat"/>
                <a:cs typeface="Montserrat"/>
                <a:sym typeface="Montserrat"/>
              </a:rPr>
              <a:t> performs best on </a:t>
            </a:r>
            <a:r>
              <a:rPr lang="en-US" b="true" sz="2269">
                <a:solidFill>
                  <a:srgbClr val="05066D"/>
                </a:solidFill>
                <a:latin typeface="Montserrat Bold"/>
                <a:ea typeface="Montserrat Bold"/>
                <a:cs typeface="Montserrat Bold"/>
                <a:sym typeface="Montserrat Bold"/>
              </a:rPr>
              <a:t>RV</a:t>
            </a:r>
            <a:r>
              <a:rPr lang="en-US" sz="2269">
                <a:solidFill>
                  <a:srgbClr val="05066D"/>
                </a:solidFill>
                <a:latin typeface="Montserrat"/>
                <a:ea typeface="Montserrat"/>
                <a:cs typeface="Montserrat"/>
                <a:sym typeface="Montserrat"/>
              </a:rPr>
              <a:t>.</a:t>
            </a:r>
          </a:p>
          <a:p>
            <a:pPr algn="just" marL="490092" indent="-245046" lvl="1">
              <a:lnSpc>
                <a:spcPts val="3177"/>
              </a:lnSpc>
              <a:buFont typeface="Arial"/>
              <a:buChar char="•"/>
            </a:pPr>
            <a:r>
              <a:rPr lang="en-US" b="true" sz="2269">
                <a:solidFill>
                  <a:srgbClr val="05066D"/>
                </a:solidFill>
                <a:latin typeface="Montserrat Bold"/>
                <a:ea typeface="Montserrat Bold"/>
                <a:cs typeface="Montserrat Bold"/>
                <a:sym typeface="Montserrat Bold"/>
              </a:rPr>
              <a:t>Semi-supervised model</a:t>
            </a:r>
            <a:r>
              <a:rPr lang="en-US" sz="2269">
                <a:solidFill>
                  <a:srgbClr val="05066D"/>
                </a:solidFill>
                <a:latin typeface="Montserrat"/>
                <a:ea typeface="Montserrat"/>
                <a:cs typeface="Montserrat"/>
                <a:sym typeface="Montserrat"/>
              </a:rPr>
              <a:t> shows </a:t>
            </a:r>
            <a:r>
              <a:rPr lang="en-US" b="true" sz="2269">
                <a:solidFill>
                  <a:srgbClr val="05066D"/>
                </a:solidFill>
                <a:latin typeface="Montserrat Bold"/>
                <a:ea typeface="Montserrat Bold"/>
                <a:cs typeface="Montserrat Bold"/>
                <a:sym typeface="Montserrat Bold"/>
              </a:rPr>
              <a:t>outstanding performance</a:t>
            </a:r>
            <a:r>
              <a:rPr lang="en-US" sz="2269">
                <a:solidFill>
                  <a:srgbClr val="05066D"/>
                </a:solidFill>
                <a:latin typeface="Montserrat"/>
                <a:ea typeface="Montserrat"/>
                <a:cs typeface="Montserrat"/>
                <a:sym typeface="Montserrat"/>
              </a:rPr>
              <a:t> on </a:t>
            </a:r>
            <a:r>
              <a:rPr lang="en-US" b="true" sz="2269">
                <a:solidFill>
                  <a:srgbClr val="05066D"/>
                </a:solidFill>
                <a:latin typeface="Montserrat Bold"/>
                <a:ea typeface="Montserrat Bold"/>
                <a:cs typeface="Montserrat Bold"/>
                <a:sym typeface="Montserrat Bold"/>
              </a:rPr>
              <a:t>LV</a:t>
            </a:r>
            <a:r>
              <a:rPr lang="en-US" sz="2269">
                <a:solidFill>
                  <a:srgbClr val="05066D"/>
                </a:solidFill>
                <a:latin typeface="Montserrat"/>
                <a:ea typeface="Montserrat"/>
                <a:cs typeface="Montserrat"/>
                <a:sym typeface="Montserrat"/>
              </a:rPr>
              <a:t> and </a:t>
            </a:r>
            <a:r>
              <a:rPr lang="en-US" b="true" sz="2269">
                <a:solidFill>
                  <a:srgbClr val="05066D"/>
                </a:solidFill>
                <a:latin typeface="Montserrat Bold"/>
                <a:ea typeface="Montserrat Bold"/>
                <a:cs typeface="Montserrat Bold"/>
                <a:sym typeface="Montserrat Bold"/>
              </a:rPr>
              <a:t>MYO</a:t>
            </a:r>
            <a:r>
              <a:rPr lang="en-US" sz="2269">
                <a:solidFill>
                  <a:srgbClr val="05066D"/>
                </a:solidFill>
                <a:latin typeface="Montserrat"/>
                <a:ea typeface="Montserrat"/>
                <a:cs typeface="Montserrat"/>
                <a:sym typeface="Montserrat"/>
              </a:rPr>
              <a:t>.</a:t>
            </a:r>
          </a:p>
          <a:p>
            <a:pPr algn="just">
              <a:lnSpc>
                <a:spcPts val="3177"/>
              </a:lnSpc>
            </a:pPr>
            <a:r>
              <a:rPr lang="en-US" sz="2269">
                <a:solidFill>
                  <a:srgbClr val="05066D"/>
                </a:solidFill>
                <a:latin typeface="Montserrat"/>
                <a:ea typeface="Montserrat"/>
                <a:cs typeface="Montserrat"/>
                <a:sym typeface="Montserrat"/>
              </a:rPr>
              <a:t>Supervised model consistently shows slightly worse results across all structures.</a:t>
            </a:r>
          </a:p>
          <a:p>
            <a:pPr algn="just">
              <a:lnSpc>
                <a:spcPts val="3070"/>
              </a:lnSpc>
            </a:pPr>
          </a:p>
          <a:p>
            <a:pPr algn="ctr">
              <a:lnSpc>
                <a:spcPts val="3457"/>
              </a:lnSpc>
            </a:pPr>
            <a:r>
              <a:rPr lang="en-US" sz="2469">
                <a:solidFill>
                  <a:srgbClr val="05066D"/>
                </a:solidFill>
                <a:latin typeface="Montserrat"/>
                <a:ea typeface="Montserrat"/>
                <a:cs typeface="Montserrat"/>
                <a:sym typeface="Montserrat"/>
              </a:rPr>
              <a:t>⇒ Semi-supervised model excels on LV and MYO, while DANN performs better on RV, making both models better than supervised learning.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TextBox 2" id="2"/>
          <p:cNvSpPr txBox="true"/>
          <p:nvPr/>
        </p:nvSpPr>
        <p:spPr>
          <a:xfrm rot="0">
            <a:off x="2255246" y="923925"/>
            <a:ext cx="13777507" cy="936625"/>
          </a:xfrm>
          <a:prstGeom prst="rect">
            <a:avLst/>
          </a:prstGeom>
        </p:spPr>
        <p:txBody>
          <a:bodyPr anchor="t" rtlCol="false" tIns="0" lIns="0" bIns="0" rIns="0">
            <a:spAutoFit/>
          </a:bodyPr>
          <a:lstStyle/>
          <a:p>
            <a:pPr algn="ctr" marL="0" indent="0" lvl="0">
              <a:lnSpc>
                <a:spcPts val="7699"/>
              </a:lnSpc>
              <a:spcBef>
                <a:spcPct val="0"/>
              </a:spcBef>
            </a:pPr>
            <a:r>
              <a:rPr lang="en-US" b="true" sz="5499">
                <a:solidFill>
                  <a:srgbClr val="05066D"/>
                </a:solidFill>
                <a:latin typeface="Montserrat Bold"/>
                <a:ea typeface="Montserrat Bold"/>
                <a:cs typeface="Montserrat Bold"/>
                <a:sym typeface="Montserrat Bold"/>
              </a:rPr>
              <a:t>Comparison of Models (LA)</a:t>
            </a:r>
          </a:p>
        </p:txBody>
      </p:sp>
      <p:sp>
        <p:nvSpPr>
          <p:cNvPr name="TextBox 3" id="3"/>
          <p:cNvSpPr txBox="true"/>
          <p:nvPr/>
        </p:nvSpPr>
        <p:spPr>
          <a:xfrm rot="0">
            <a:off x="1028700" y="3233203"/>
            <a:ext cx="6684134" cy="5340477"/>
          </a:xfrm>
          <a:prstGeom prst="rect">
            <a:avLst/>
          </a:prstGeom>
        </p:spPr>
        <p:txBody>
          <a:bodyPr anchor="t" rtlCol="false" tIns="0" lIns="0" bIns="0" rIns="0">
            <a:spAutoFit/>
          </a:bodyPr>
          <a:lstStyle/>
          <a:p>
            <a:pPr algn="just">
              <a:lnSpc>
                <a:spcPts val="3177"/>
              </a:lnSpc>
            </a:pPr>
            <a:r>
              <a:rPr lang="en-US" sz="2269" b="true">
                <a:solidFill>
                  <a:srgbClr val="05066D"/>
                </a:solidFill>
                <a:latin typeface="Montserrat Bold"/>
                <a:ea typeface="Montserrat Bold"/>
                <a:cs typeface="Montserrat Bold"/>
                <a:sym typeface="Montserrat Bold"/>
              </a:rPr>
              <a:t>Semi-supervised Model:</a:t>
            </a:r>
          </a:p>
          <a:p>
            <a:pPr algn="just" marL="490092" indent="-245046" lvl="1">
              <a:lnSpc>
                <a:spcPts val="3177"/>
              </a:lnSpc>
              <a:buFont typeface="Arial"/>
              <a:buChar char="•"/>
            </a:pPr>
            <a:r>
              <a:rPr lang="en-US" b="true" sz="2269">
                <a:solidFill>
                  <a:srgbClr val="05066D"/>
                </a:solidFill>
                <a:latin typeface="Montserrat Bold"/>
                <a:ea typeface="Montserrat Bold"/>
                <a:cs typeface="Montserrat Bold"/>
                <a:sym typeface="Montserrat Bold"/>
              </a:rPr>
              <a:t>Consistently outperforms</a:t>
            </a:r>
            <a:r>
              <a:rPr lang="en-US" sz="2269">
                <a:solidFill>
                  <a:srgbClr val="05066D"/>
                </a:solidFill>
                <a:latin typeface="Montserrat"/>
                <a:ea typeface="Montserrat"/>
                <a:cs typeface="Montserrat"/>
                <a:sym typeface="Montserrat"/>
              </a:rPr>
              <a:t> both DANN and Supervised models in </a:t>
            </a:r>
            <a:r>
              <a:rPr lang="en-US" b="true" sz="2269">
                <a:solidFill>
                  <a:srgbClr val="05066D"/>
                </a:solidFill>
                <a:latin typeface="Montserrat Bold"/>
                <a:ea typeface="Montserrat Bold"/>
                <a:cs typeface="Montserrat Bold"/>
                <a:sym typeface="Montserrat Bold"/>
              </a:rPr>
              <a:t>Right Ventricle (RV)</a:t>
            </a:r>
            <a:r>
              <a:rPr lang="en-US" sz="2269">
                <a:solidFill>
                  <a:srgbClr val="05066D"/>
                </a:solidFill>
                <a:latin typeface="Montserrat"/>
                <a:ea typeface="Montserrat"/>
                <a:cs typeface="Montserrat"/>
                <a:sym typeface="Montserrat"/>
              </a:rPr>
              <a:t> and </a:t>
            </a:r>
            <a:r>
              <a:rPr lang="en-US" b="true" sz="2269">
                <a:solidFill>
                  <a:srgbClr val="05066D"/>
                </a:solidFill>
                <a:latin typeface="Montserrat Bold"/>
                <a:ea typeface="Montserrat Bold"/>
                <a:cs typeface="Montserrat Bold"/>
                <a:sym typeface="Montserrat Bold"/>
              </a:rPr>
              <a:t>Left Ventricle (LV) </a:t>
            </a:r>
            <a:r>
              <a:rPr lang="en-US" sz="2269">
                <a:solidFill>
                  <a:srgbClr val="05066D"/>
                </a:solidFill>
                <a:latin typeface="Montserrat"/>
                <a:ea typeface="Montserrat"/>
                <a:cs typeface="Montserrat"/>
                <a:sym typeface="Montserrat"/>
              </a:rPr>
              <a:t>segmentation.</a:t>
            </a:r>
          </a:p>
          <a:p>
            <a:pPr algn="just" marL="490092" indent="-245046" lvl="1">
              <a:lnSpc>
                <a:spcPts val="3177"/>
              </a:lnSpc>
              <a:buFont typeface="Arial"/>
              <a:buChar char="•"/>
            </a:pPr>
            <a:r>
              <a:rPr lang="en-US" sz="2269">
                <a:solidFill>
                  <a:srgbClr val="05066D"/>
                </a:solidFill>
                <a:latin typeface="Montserrat"/>
                <a:ea typeface="Montserrat"/>
                <a:cs typeface="Montserrat"/>
                <a:sym typeface="Montserrat"/>
              </a:rPr>
              <a:t>Achieves </a:t>
            </a:r>
            <a:r>
              <a:rPr lang="en-US" b="true" sz="2269">
                <a:solidFill>
                  <a:srgbClr val="05066D"/>
                </a:solidFill>
                <a:latin typeface="Montserrat Bold"/>
                <a:ea typeface="Montserrat Bold"/>
                <a:cs typeface="Montserrat Bold"/>
                <a:sym typeface="Montserrat Bold"/>
              </a:rPr>
              <a:t>higher Dice Coefficient</a:t>
            </a:r>
            <a:r>
              <a:rPr lang="en-US" sz="2269">
                <a:solidFill>
                  <a:srgbClr val="05066D"/>
                </a:solidFill>
                <a:latin typeface="Montserrat"/>
                <a:ea typeface="Montserrat"/>
                <a:cs typeface="Montserrat"/>
                <a:sym typeface="Montserrat"/>
              </a:rPr>
              <a:t> and </a:t>
            </a:r>
            <a:r>
              <a:rPr lang="en-US" b="true" sz="2269">
                <a:solidFill>
                  <a:srgbClr val="05066D"/>
                </a:solidFill>
                <a:latin typeface="Montserrat Bold"/>
                <a:ea typeface="Montserrat Bold"/>
                <a:cs typeface="Montserrat Bold"/>
                <a:sym typeface="Montserrat Bold"/>
              </a:rPr>
              <a:t>lower Hausdorff Distance</a:t>
            </a:r>
            <a:r>
              <a:rPr lang="en-US" sz="2269">
                <a:solidFill>
                  <a:srgbClr val="05066D"/>
                </a:solidFill>
                <a:latin typeface="Montserrat"/>
                <a:ea typeface="Montserrat"/>
                <a:cs typeface="Montserrat"/>
                <a:sym typeface="Montserrat"/>
              </a:rPr>
              <a:t>, indicating superior segmentation accuracy.</a:t>
            </a:r>
          </a:p>
          <a:p>
            <a:pPr algn="just">
              <a:lnSpc>
                <a:spcPts val="3177"/>
              </a:lnSpc>
            </a:pPr>
          </a:p>
          <a:p>
            <a:pPr algn="ctr">
              <a:lnSpc>
                <a:spcPts val="3457"/>
              </a:lnSpc>
            </a:pPr>
            <a:r>
              <a:rPr lang="en-US" sz="2469">
                <a:solidFill>
                  <a:srgbClr val="05066D"/>
                </a:solidFill>
                <a:latin typeface="Montserrat"/>
                <a:ea typeface="Montserrat"/>
                <a:cs typeface="Montserrat"/>
                <a:sym typeface="Montserrat"/>
              </a:rPr>
              <a:t>⇒ The Semi-supervised model demonstrates the best overall performance for both </a:t>
            </a:r>
          </a:p>
          <a:p>
            <a:pPr algn="ctr">
              <a:lnSpc>
                <a:spcPts val="3457"/>
              </a:lnSpc>
            </a:pPr>
            <a:r>
              <a:rPr lang="en-US" sz="2469">
                <a:solidFill>
                  <a:srgbClr val="05066D"/>
                </a:solidFill>
                <a:latin typeface="Montserrat"/>
                <a:ea typeface="Montserrat"/>
                <a:cs typeface="Montserrat"/>
                <a:sym typeface="Montserrat"/>
              </a:rPr>
              <a:t>RV and LV structures.</a:t>
            </a:r>
          </a:p>
        </p:txBody>
      </p:sp>
      <p:sp>
        <p:nvSpPr>
          <p:cNvPr name="Freeform 4" id="4"/>
          <p:cNvSpPr/>
          <p:nvPr/>
        </p:nvSpPr>
        <p:spPr>
          <a:xfrm flipH="false" flipV="false" rot="0">
            <a:off x="7947603" y="2162839"/>
            <a:ext cx="10340397" cy="3764416"/>
          </a:xfrm>
          <a:custGeom>
            <a:avLst/>
            <a:gdLst/>
            <a:ahLst/>
            <a:cxnLst/>
            <a:rect r="r" b="b" t="t" l="l"/>
            <a:pathLst>
              <a:path h="3764416" w="10340397">
                <a:moveTo>
                  <a:pt x="0" y="0"/>
                </a:moveTo>
                <a:lnTo>
                  <a:pt x="10340397" y="0"/>
                </a:lnTo>
                <a:lnTo>
                  <a:pt x="10340397" y="3764416"/>
                </a:lnTo>
                <a:lnTo>
                  <a:pt x="0" y="3764416"/>
                </a:lnTo>
                <a:lnTo>
                  <a:pt x="0" y="0"/>
                </a:lnTo>
                <a:close/>
              </a:path>
            </a:pathLst>
          </a:custGeom>
          <a:blipFill>
            <a:blip r:embed="rId2"/>
            <a:stretch>
              <a:fillRect l="0" t="0" r="0" b="-110479"/>
            </a:stretch>
          </a:blipFill>
        </p:spPr>
      </p:sp>
      <p:sp>
        <p:nvSpPr>
          <p:cNvPr name="Freeform 5" id="5"/>
          <p:cNvSpPr/>
          <p:nvPr/>
        </p:nvSpPr>
        <p:spPr>
          <a:xfrm flipH="false" flipV="false" rot="0">
            <a:off x="7947603" y="5927255"/>
            <a:ext cx="10340397" cy="3700861"/>
          </a:xfrm>
          <a:custGeom>
            <a:avLst/>
            <a:gdLst/>
            <a:ahLst/>
            <a:cxnLst/>
            <a:rect r="r" b="b" t="t" l="l"/>
            <a:pathLst>
              <a:path h="3700861" w="10340397">
                <a:moveTo>
                  <a:pt x="0" y="0"/>
                </a:moveTo>
                <a:lnTo>
                  <a:pt x="10340397" y="0"/>
                </a:lnTo>
                <a:lnTo>
                  <a:pt x="10340397" y="3700861"/>
                </a:lnTo>
                <a:lnTo>
                  <a:pt x="0" y="3700861"/>
                </a:lnTo>
                <a:lnTo>
                  <a:pt x="0" y="0"/>
                </a:lnTo>
                <a:close/>
              </a:path>
            </a:pathLst>
          </a:custGeom>
          <a:blipFill>
            <a:blip r:embed="rId2"/>
            <a:stretch>
              <a:fillRect l="0" t="-114094"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3" id="3"/>
          <p:cNvSpPr/>
          <p:nvPr/>
        </p:nvSpPr>
        <p:spPr>
          <a:xfrm flipH="false" flipV="false" rot="0">
            <a:off x="0" y="6006557"/>
            <a:ext cx="18288000" cy="6906869"/>
          </a:xfrm>
          <a:custGeom>
            <a:avLst/>
            <a:gdLst/>
            <a:ahLst/>
            <a:cxnLst/>
            <a:rect r="r" b="b" t="t" l="l"/>
            <a:pathLst>
              <a:path h="6906869" w="18288000">
                <a:moveTo>
                  <a:pt x="0" y="0"/>
                </a:moveTo>
                <a:lnTo>
                  <a:pt x="18288000" y="0"/>
                </a:lnTo>
                <a:lnTo>
                  <a:pt x="18288000" y="6906869"/>
                </a:lnTo>
                <a:lnTo>
                  <a:pt x="0" y="69068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914697"/>
            <a:ext cx="6990643" cy="6457606"/>
          </a:xfrm>
          <a:custGeom>
            <a:avLst/>
            <a:gdLst/>
            <a:ahLst/>
            <a:cxnLst/>
            <a:rect r="r" b="b" t="t" l="l"/>
            <a:pathLst>
              <a:path h="6457606" w="6990643">
                <a:moveTo>
                  <a:pt x="0" y="0"/>
                </a:moveTo>
                <a:lnTo>
                  <a:pt x="6990643" y="0"/>
                </a:lnTo>
                <a:lnTo>
                  <a:pt x="6990643" y="6457606"/>
                </a:lnTo>
                <a:lnTo>
                  <a:pt x="0" y="6457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703698" y="5949407"/>
            <a:ext cx="6539424" cy="514350"/>
          </a:xfrm>
          <a:prstGeom prst="rect">
            <a:avLst/>
          </a:prstGeom>
        </p:spPr>
        <p:txBody>
          <a:bodyPr anchor="t" rtlCol="false" tIns="0" lIns="0" bIns="0" rIns="0">
            <a:spAutoFit/>
          </a:bodyPr>
          <a:lstStyle/>
          <a:p>
            <a:pPr algn="l" marL="0" indent="0" lvl="0">
              <a:lnSpc>
                <a:spcPts val="4200"/>
              </a:lnSpc>
              <a:spcBef>
                <a:spcPct val="0"/>
              </a:spcBef>
            </a:pPr>
            <a:r>
              <a:rPr lang="en-US" b="true" sz="3000" i="true">
                <a:solidFill>
                  <a:srgbClr val="05066D"/>
                </a:solidFill>
                <a:latin typeface="Montserrat Semi-Bold Italics"/>
                <a:ea typeface="Montserrat Semi-Bold Italics"/>
                <a:cs typeface="Montserrat Semi-Bold Italics"/>
                <a:sym typeface="Montserrat Semi-Bold Italics"/>
              </a:rPr>
              <a:t>MRI SEGMENTATION WEBSITE</a:t>
            </a:r>
          </a:p>
        </p:txBody>
      </p:sp>
      <p:sp>
        <p:nvSpPr>
          <p:cNvPr name="TextBox 6" id="6"/>
          <p:cNvSpPr txBox="true"/>
          <p:nvPr/>
        </p:nvSpPr>
        <p:spPr>
          <a:xfrm rot="0">
            <a:off x="8703698" y="3540852"/>
            <a:ext cx="8319112" cy="2465705"/>
          </a:xfrm>
          <a:prstGeom prst="rect">
            <a:avLst/>
          </a:prstGeom>
        </p:spPr>
        <p:txBody>
          <a:bodyPr anchor="t" rtlCol="false" tIns="0" lIns="0" bIns="0" rIns="0">
            <a:spAutoFit/>
          </a:bodyPr>
          <a:lstStyle/>
          <a:p>
            <a:pPr algn="l">
              <a:lnSpc>
                <a:spcPts val="9760"/>
              </a:lnSpc>
            </a:pPr>
            <a:r>
              <a:rPr lang="en-US" b="true" sz="8000">
                <a:solidFill>
                  <a:srgbClr val="05066D"/>
                </a:solidFill>
                <a:latin typeface="Montserrat Bold"/>
                <a:ea typeface="Montserrat Bold"/>
                <a:cs typeface="Montserrat Bold"/>
                <a:sym typeface="Montserrat Bold"/>
              </a:rPr>
              <a:t>PRODUCTION DEPLOYMENT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sp>
        <p:nvSpPr>
          <p:cNvPr name="Freeform 2" id="2"/>
          <p:cNvSpPr/>
          <p:nvPr/>
        </p:nvSpPr>
        <p:spPr>
          <a:xfrm flipH="true" flipV="false" rot="0">
            <a:off x="-3327367" y="7986923"/>
            <a:ext cx="21471567" cy="8109214"/>
          </a:xfrm>
          <a:custGeom>
            <a:avLst/>
            <a:gdLst/>
            <a:ahLst/>
            <a:cxnLst/>
            <a:rect r="r" b="b" t="t" l="l"/>
            <a:pathLst>
              <a:path h="8109214" w="21471567">
                <a:moveTo>
                  <a:pt x="21471566" y="0"/>
                </a:moveTo>
                <a:lnTo>
                  <a:pt x="0" y="0"/>
                </a:lnTo>
                <a:lnTo>
                  <a:pt x="0" y="8109214"/>
                </a:lnTo>
                <a:lnTo>
                  <a:pt x="21471566" y="8109214"/>
                </a:lnTo>
                <a:lnTo>
                  <a:pt x="2147156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6179" r="-211836" b="0"/>
            </a:stretch>
          </a:blipFill>
        </p:spPr>
      </p:sp>
      <p:sp>
        <p:nvSpPr>
          <p:cNvPr name="Freeform 4" id="4"/>
          <p:cNvSpPr/>
          <p:nvPr/>
        </p:nvSpPr>
        <p:spPr>
          <a:xfrm flipH="false" flipV="false" rot="0">
            <a:off x="4732639" y="1866663"/>
            <a:ext cx="8822722" cy="5811968"/>
          </a:xfrm>
          <a:custGeom>
            <a:avLst/>
            <a:gdLst/>
            <a:ahLst/>
            <a:cxnLst/>
            <a:rect r="r" b="b" t="t" l="l"/>
            <a:pathLst>
              <a:path h="5811968" w="8822722">
                <a:moveTo>
                  <a:pt x="0" y="0"/>
                </a:moveTo>
                <a:lnTo>
                  <a:pt x="8822722" y="0"/>
                </a:lnTo>
                <a:lnTo>
                  <a:pt x="8822722" y="5811968"/>
                </a:lnTo>
                <a:lnTo>
                  <a:pt x="0" y="5811968"/>
                </a:lnTo>
                <a:lnTo>
                  <a:pt x="0" y="0"/>
                </a:lnTo>
                <a:close/>
              </a:path>
            </a:pathLst>
          </a:custGeom>
          <a:blipFill>
            <a:blip r:embed="rId6"/>
            <a:stretch>
              <a:fillRect l="0" t="0" r="0" b="0"/>
            </a:stretch>
          </a:blipFill>
          <a:ln w="38100" cap="sq">
            <a:solidFill>
              <a:srgbClr val="1F2B5B"/>
            </a:solidFill>
            <a:prstDash val="solid"/>
            <a:miter/>
          </a:ln>
        </p:spPr>
      </p:sp>
      <p:sp>
        <p:nvSpPr>
          <p:cNvPr name="TextBox 5" id="5"/>
          <p:cNvSpPr txBox="true"/>
          <p:nvPr/>
        </p:nvSpPr>
        <p:spPr>
          <a:xfrm rot="0">
            <a:off x="7408416" y="7840556"/>
            <a:ext cx="3471168" cy="264160"/>
          </a:xfrm>
          <a:prstGeom prst="rect">
            <a:avLst/>
          </a:prstGeom>
        </p:spPr>
        <p:txBody>
          <a:bodyPr anchor="t" rtlCol="false" tIns="0" lIns="0" bIns="0" rIns="0">
            <a:spAutoFit/>
          </a:bodyPr>
          <a:lstStyle/>
          <a:p>
            <a:pPr algn="ctr">
              <a:lnSpc>
                <a:spcPts val="2240"/>
              </a:lnSpc>
              <a:spcBef>
                <a:spcPct val="0"/>
              </a:spcBef>
            </a:pPr>
            <a:r>
              <a:rPr lang="en-US" sz="1600">
                <a:solidFill>
                  <a:srgbClr val="05066D"/>
                </a:solidFill>
                <a:latin typeface="Montserrat"/>
                <a:ea typeface="Montserrat"/>
                <a:cs typeface="Montserrat"/>
                <a:sym typeface="Montserrat"/>
              </a:rPr>
              <a:t>Web application workflow design </a:t>
            </a:r>
          </a:p>
        </p:txBody>
      </p:sp>
      <p:sp>
        <p:nvSpPr>
          <p:cNvPr name="TextBox 6" id="6"/>
          <p:cNvSpPr txBox="true"/>
          <p:nvPr/>
        </p:nvSpPr>
        <p:spPr>
          <a:xfrm rot="0">
            <a:off x="2187990" y="8247591"/>
            <a:ext cx="13912021" cy="1271270"/>
          </a:xfrm>
          <a:prstGeom prst="rect">
            <a:avLst/>
          </a:prstGeom>
        </p:spPr>
        <p:txBody>
          <a:bodyPr anchor="t" rtlCol="false" tIns="0" lIns="0" bIns="0" rIns="0">
            <a:spAutoFit/>
          </a:bodyPr>
          <a:lstStyle/>
          <a:p>
            <a:pPr algn="ctr">
              <a:lnSpc>
                <a:spcPts val="3430"/>
              </a:lnSpc>
              <a:spcBef>
                <a:spcPct val="0"/>
              </a:spcBef>
            </a:pPr>
            <a:r>
              <a:rPr lang="en-US" sz="2450">
                <a:solidFill>
                  <a:srgbClr val="05066D"/>
                </a:solidFill>
                <a:latin typeface="Montserrat"/>
                <a:ea typeface="Montserrat"/>
                <a:cs typeface="Montserrat"/>
                <a:sym typeface="Montserrat"/>
              </a:rPr>
              <a:t>Our server is responsible for both segmentation model and backend site. After the user is authorized he can freely store and fetch all MRI images contained in Google Cloud Storage that he uploaded previously. </a:t>
            </a:r>
          </a:p>
        </p:txBody>
      </p:sp>
      <p:sp>
        <p:nvSpPr>
          <p:cNvPr name="TextBox 7" id="7"/>
          <p:cNvSpPr txBox="true"/>
          <p:nvPr/>
        </p:nvSpPr>
        <p:spPr>
          <a:xfrm rot="0">
            <a:off x="4732639" y="508000"/>
            <a:ext cx="9040713"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Production Deployment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3095957" y="-3538303"/>
            <a:ext cx="6191914" cy="6073635"/>
          </a:xfrm>
          <a:custGeom>
            <a:avLst/>
            <a:gdLst/>
            <a:ahLst/>
            <a:cxnLst/>
            <a:rect r="r" b="b" t="t" l="l"/>
            <a:pathLst>
              <a:path h="6073635" w="6191914">
                <a:moveTo>
                  <a:pt x="0" y="0"/>
                </a:moveTo>
                <a:lnTo>
                  <a:pt x="6191914" y="0"/>
                </a:lnTo>
                <a:lnTo>
                  <a:pt x="6191914" y="6073635"/>
                </a:lnTo>
                <a:lnTo>
                  <a:pt x="0" y="6073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11100" y="-3036817"/>
            <a:ext cx="6191914" cy="6073635"/>
          </a:xfrm>
          <a:custGeom>
            <a:avLst/>
            <a:gdLst/>
            <a:ahLst/>
            <a:cxnLst/>
            <a:rect r="r" b="b" t="t" l="l"/>
            <a:pathLst>
              <a:path h="6073635" w="6191914">
                <a:moveTo>
                  <a:pt x="0" y="0"/>
                </a:moveTo>
                <a:lnTo>
                  <a:pt x="6191914" y="0"/>
                </a:lnTo>
                <a:lnTo>
                  <a:pt x="6191914" y="6073634"/>
                </a:lnTo>
                <a:lnTo>
                  <a:pt x="0" y="60736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7149">
            <a:off x="-400707"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7149">
            <a:off x="17420051" y="59988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889810" y="3808634"/>
            <a:ext cx="5399434" cy="3664866"/>
          </a:xfrm>
          <a:custGeom>
            <a:avLst/>
            <a:gdLst/>
            <a:ahLst/>
            <a:cxnLst/>
            <a:rect r="r" b="b" t="t" l="l"/>
            <a:pathLst>
              <a:path h="3664866" w="5399434">
                <a:moveTo>
                  <a:pt x="0" y="0"/>
                </a:moveTo>
                <a:lnTo>
                  <a:pt x="5399434" y="0"/>
                </a:lnTo>
                <a:lnTo>
                  <a:pt x="5399434" y="3664866"/>
                </a:lnTo>
                <a:lnTo>
                  <a:pt x="0" y="3664866"/>
                </a:lnTo>
                <a:lnTo>
                  <a:pt x="0" y="0"/>
                </a:lnTo>
                <a:close/>
              </a:path>
            </a:pathLst>
          </a:custGeom>
          <a:blipFill>
            <a:blip r:embed="rId6"/>
            <a:stretch>
              <a:fillRect l="0" t="0" r="0" b="0"/>
            </a:stretch>
          </a:blipFill>
        </p:spPr>
      </p:sp>
      <p:sp>
        <p:nvSpPr>
          <p:cNvPr name="Freeform 7" id="7"/>
          <p:cNvSpPr/>
          <p:nvPr/>
        </p:nvSpPr>
        <p:spPr>
          <a:xfrm flipH="false" flipV="false" rot="0">
            <a:off x="7399391" y="2671378"/>
            <a:ext cx="2980837" cy="2796568"/>
          </a:xfrm>
          <a:custGeom>
            <a:avLst/>
            <a:gdLst/>
            <a:ahLst/>
            <a:cxnLst/>
            <a:rect r="r" b="b" t="t" l="l"/>
            <a:pathLst>
              <a:path h="2796568" w="2980837">
                <a:moveTo>
                  <a:pt x="0" y="0"/>
                </a:moveTo>
                <a:lnTo>
                  <a:pt x="2980837" y="0"/>
                </a:lnTo>
                <a:lnTo>
                  <a:pt x="2980837" y="2796567"/>
                </a:lnTo>
                <a:lnTo>
                  <a:pt x="0" y="27965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571630" y="5844338"/>
            <a:ext cx="1915007" cy="2390024"/>
          </a:xfrm>
          <a:custGeom>
            <a:avLst/>
            <a:gdLst/>
            <a:ahLst/>
            <a:cxnLst/>
            <a:rect r="r" b="b" t="t" l="l"/>
            <a:pathLst>
              <a:path h="2390024" w="1915007">
                <a:moveTo>
                  <a:pt x="0" y="0"/>
                </a:moveTo>
                <a:lnTo>
                  <a:pt x="1915007" y="0"/>
                </a:lnTo>
                <a:lnTo>
                  <a:pt x="1915007" y="2390024"/>
                </a:lnTo>
                <a:lnTo>
                  <a:pt x="0" y="2390024"/>
                </a:lnTo>
                <a:lnTo>
                  <a:pt x="0" y="0"/>
                </a:lnTo>
                <a:close/>
              </a:path>
            </a:pathLst>
          </a:custGeom>
          <a:blipFill>
            <a:blip r:embed="rId9"/>
            <a:stretch>
              <a:fillRect l="0" t="0" r="0" b="0"/>
            </a:stretch>
          </a:blipFill>
        </p:spPr>
      </p:sp>
      <p:sp>
        <p:nvSpPr>
          <p:cNvPr name="Freeform 9" id="9"/>
          <p:cNvSpPr/>
          <p:nvPr/>
        </p:nvSpPr>
        <p:spPr>
          <a:xfrm flipH="false" flipV="false" rot="0">
            <a:off x="5571467" y="4763938"/>
            <a:ext cx="2708239" cy="996303"/>
          </a:xfrm>
          <a:custGeom>
            <a:avLst/>
            <a:gdLst/>
            <a:ahLst/>
            <a:cxnLst/>
            <a:rect r="r" b="b" t="t" l="l"/>
            <a:pathLst>
              <a:path h="996303" w="2708239">
                <a:moveTo>
                  <a:pt x="0" y="0"/>
                </a:moveTo>
                <a:lnTo>
                  <a:pt x="2708240" y="0"/>
                </a:lnTo>
                <a:lnTo>
                  <a:pt x="2708240" y="996303"/>
                </a:lnTo>
                <a:lnTo>
                  <a:pt x="0" y="9963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31321" y="2921696"/>
            <a:ext cx="6475985" cy="8699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Too much cholesterol in the blood can</a:t>
            </a:r>
          </a:p>
          <a:p>
            <a:pPr algn="ctr">
              <a:lnSpc>
                <a:spcPts val="3499"/>
              </a:lnSpc>
            </a:pPr>
            <a:r>
              <a:rPr lang="en-US" sz="2499">
                <a:solidFill>
                  <a:srgbClr val="222366"/>
                </a:solidFill>
                <a:latin typeface="Public Sans"/>
                <a:ea typeface="Public Sans"/>
                <a:cs typeface="Public Sans"/>
                <a:sym typeface="Public Sans"/>
              </a:rPr>
              <a:t> cause narrowing of arteries</a:t>
            </a:r>
          </a:p>
        </p:txBody>
      </p:sp>
      <p:sp>
        <p:nvSpPr>
          <p:cNvPr name="TextBox 11" id="11"/>
          <p:cNvSpPr txBox="true"/>
          <p:nvPr/>
        </p:nvSpPr>
        <p:spPr>
          <a:xfrm rot="0">
            <a:off x="731321" y="2228309"/>
            <a:ext cx="6475985" cy="547370"/>
          </a:xfrm>
          <a:prstGeom prst="rect">
            <a:avLst/>
          </a:prstGeom>
        </p:spPr>
        <p:txBody>
          <a:bodyPr anchor="t" rtlCol="false" tIns="0" lIns="0" bIns="0" rIns="0">
            <a:spAutoFit/>
          </a:bodyPr>
          <a:lstStyle/>
          <a:p>
            <a:pPr algn="ctr">
              <a:lnSpc>
                <a:spcPts val="4480"/>
              </a:lnSpc>
            </a:pPr>
            <a:r>
              <a:rPr lang="en-US" sz="3200" b="true">
                <a:solidFill>
                  <a:srgbClr val="222366"/>
                </a:solidFill>
                <a:latin typeface="Public Sans Heavy"/>
                <a:ea typeface="Public Sans Heavy"/>
                <a:cs typeface="Public Sans Heavy"/>
                <a:sym typeface="Public Sans Heavy"/>
              </a:rPr>
              <a:t>Unhealthy Diet</a:t>
            </a:r>
          </a:p>
        </p:txBody>
      </p:sp>
      <p:sp>
        <p:nvSpPr>
          <p:cNvPr name="TextBox 12" id="12"/>
          <p:cNvSpPr txBox="true"/>
          <p:nvPr/>
        </p:nvSpPr>
        <p:spPr>
          <a:xfrm rot="0">
            <a:off x="11378220" y="2921696"/>
            <a:ext cx="6475985" cy="8699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Raises blood pressure, </a:t>
            </a:r>
          </a:p>
          <a:p>
            <a:pPr algn="ctr">
              <a:lnSpc>
                <a:spcPts val="3499"/>
              </a:lnSpc>
            </a:pPr>
            <a:r>
              <a:rPr lang="en-US" sz="2499">
                <a:solidFill>
                  <a:srgbClr val="222366"/>
                </a:solidFill>
                <a:latin typeface="Public Sans"/>
                <a:ea typeface="Public Sans"/>
                <a:cs typeface="Public Sans"/>
                <a:sym typeface="Public Sans"/>
              </a:rPr>
              <a:t>cholesterol, and weight.</a:t>
            </a:r>
          </a:p>
        </p:txBody>
      </p:sp>
      <p:sp>
        <p:nvSpPr>
          <p:cNvPr name="TextBox 13" id="13"/>
          <p:cNvSpPr txBox="true"/>
          <p:nvPr/>
        </p:nvSpPr>
        <p:spPr>
          <a:xfrm rot="0">
            <a:off x="11378220" y="2228309"/>
            <a:ext cx="6475985" cy="547370"/>
          </a:xfrm>
          <a:prstGeom prst="rect">
            <a:avLst/>
          </a:prstGeom>
        </p:spPr>
        <p:txBody>
          <a:bodyPr anchor="t" rtlCol="false" tIns="0" lIns="0" bIns="0" rIns="0">
            <a:spAutoFit/>
          </a:bodyPr>
          <a:lstStyle/>
          <a:p>
            <a:pPr algn="ctr">
              <a:lnSpc>
                <a:spcPts val="4480"/>
              </a:lnSpc>
            </a:pPr>
            <a:r>
              <a:rPr lang="en-US" sz="3200" b="true">
                <a:solidFill>
                  <a:srgbClr val="222366"/>
                </a:solidFill>
                <a:latin typeface="Public Sans Heavy"/>
                <a:ea typeface="Public Sans Heavy"/>
                <a:cs typeface="Public Sans Heavy"/>
                <a:sym typeface="Public Sans Heavy"/>
              </a:rPr>
              <a:t>Physical Inactivity</a:t>
            </a:r>
          </a:p>
        </p:txBody>
      </p:sp>
      <p:sp>
        <p:nvSpPr>
          <p:cNvPr name="TextBox 14" id="14"/>
          <p:cNvSpPr txBox="true"/>
          <p:nvPr/>
        </p:nvSpPr>
        <p:spPr>
          <a:xfrm rot="0">
            <a:off x="620447" y="5767070"/>
            <a:ext cx="4951021" cy="8699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Tobacco damage blood vessels, leading to CVD.</a:t>
            </a:r>
          </a:p>
        </p:txBody>
      </p:sp>
      <p:sp>
        <p:nvSpPr>
          <p:cNvPr name="TextBox 15" id="15"/>
          <p:cNvSpPr txBox="true"/>
          <p:nvPr/>
        </p:nvSpPr>
        <p:spPr>
          <a:xfrm rot="0">
            <a:off x="620447" y="5076825"/>
            <a:ext cx="4951021" cy="547370"/>
          </a:xfrm>
          <a:prstGeom prst="rect">
            <a:avLst/>
          </a:prstGeom>
        </p:spPr>
        <p:txBody>
          <a:bodyPr anchor="t" rtlCol="false" tIns="0" lIns="0" bIns="0" rIns="0">
            <a:spAutoFit/>
          </a:bodyPr>
          <a:lstStyle/>
          <a:p>
            <a:pPr algn="ctr">
              <a:lnSpc>
                <a:spcPts val="4480"/>
              </a:lnSpc>
            </a:pPr>
            <a:r>
              <a:rPr lang="en-US" sz="3200" b="true">
                <a:solidFill>
                  <a:srgbClr val="222366"/>
                </a:solidFill>
                <a:latin typeface="Public Sans Heavy"/>
                <a:ea typeface="Public Sans Heavy"/>
                <a:cs typeface="Public Sans Heavy"/>
                <a:sym typeface="Public Sans Heavy"/>
              </a:rPr>
              <a:t>Smoking</a:t>
            </a:r>
          </a:p>
        </p:txBody>
      </p:sp>
      <p:sp>
        <p:nvSpPr>
          <p:cNvPr name="TextBox 16" id="16"/>
          <p:cNvSpPr txBox="true"/>
          <p:nvPr/>
        </p:nvSpPr>
        <p:spPr>
          <a:xfrm rot="0">
            <a:off x="12140703" y="7696517"/>
            <a:ext cx="4951021" cy="174625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Raises blood pressure, adds extra calories, &amp; increases the risk of arrhythmias and heart failure</a:t>
            </a:r>
          </a:p>
        </p:txBody>
      </p:sp>
      <p:sp>
        <p:nvSpPr>
          <p:cNvPr name="TextBox 17" id="17"/>
          <p:cNvSpPr txBox="true"/>
          <p:nvPr/>
        </p:nvSpPr>
        <p:spPr>
          <a:xfrm rot="0">
            <a:off x="12140703" y="7006273"/>
            <a:ext cx="4951021" cy="547370"/>
          </a:xfrm>
          <a:prstGeom prst="rect">
            <a:avLst/>
          </a:prstGeom>
        </p:spPr>
        <p:txBody>
          <a:bodyPr anchor="t" rtlCol="false" tIns="0" lIns="0" bIns="0" rIns="0">
            <a:spAutoFit/>
          </a:bodyPr>
          <a:lstStyle/>
          <a:p>
            <a:pPr algn="ctr">
              <a:lnSpc>
                <a:spcPts val="4480"/>
              </a:lnSpc>
            </a:pPr>
            <a:r>
              <a:rPr lang="en-US" sz="3200" b="true">
                <a:solidFill>
                  <a:srgbClr val="222366"/>
                </a:solidFill>
                <a:latin typeface="Public Sans Heavy"/>
                <a:ea typeface="Public Sans Heavy"/>
                <a:cs typeface="Public Sans Heavy"/>
                <a:sym typeface="Public Sans Heavy"/>
              </a:rPr>
              <a:t>Alcohol</a:t>
            </a:r>
          </a:p>
        </p:txBody>
      </p:sp>
      <p:sp>
        <p:nvSpPr>
          <p:cNvPr name="TextBox 18" id="18"/>
          <p:cNvSpPr txBox="true"/>
          <p:nvPr/>
        </p:nvSpPr>
        <p:spPr>
          <a:xfrm rot="0">
            <a:off x="1672932" y="508000"/>
            <a:ext cx="14942136" cy="936625"/>
          </a:xfrm>
          <a:prstGeom prst="rect">
            <a:avLst/>
          </a:prstGeom>
        </p:spPr>
        <p:txBody>
          <a:bodyPr anchor="t" rtlCol="false" tIns="0" lIns="0" bIns="0" rIns="0">
            <a:spAutoFit/>
          </a:bodyPr>
          <a:lstStyle/>
          <a:p>
            <a:pPr algn="ctr">
              <a:lnSpc>
                <a:spcPts val="7699"/>
              </a:lnSpc>
            </a:pPr>
            <a:r>
              <a:rPr lang="en-US" sz="5499" b="true">
                <a:solidFill>
                  <a:srgbClr val="222366"/>
                </a:solidFill>
                <a:latin typeface="Montserrat Bold"/>
                <a:ea typeface="Montserrat Bold"/>
                <a:cs typeface="Montserrat Bold"/>
                <a:sym typeface="Montserrat Bold"/>
              </a:rPr>
              <a:t>What’s Putting Our Hearts at Risk?</a:t>
            </a:r>
          </a:p>
        </p:txBody>
      </p:sp>
      <p:sp>
        <p:nvSpPr>
          <p:cNvPr name="TextBox 19" id="19"/>
          <p:cNvSpPr txBox="true"/>
          <p:nvPr/>
        </p:nvSpPr>
        <p:spPr>
          <a:xfrm rot="0">
            <a:off x="2620609" y="8177212"/>
            <a:ext cx="4951021" cy="1308100"/>
          </a:xfrm>
          <a:prstGeom prst="rect">
            <a:avLst/>
          </a:prstGeom>
        </p:spPr>
        <p:txBody>
          <a:bodyPr anchor="t" rtlCol="false" tIns="0" lIns="0" bIns="0" rIns="0">
            <a:spAutoFit/>
          </a:bodyPr>
          <a:lstStyle/>
          <a:p>
            <a:pPr algn="ctr">
              <a:lnSpc>
                <a:spcPts val="3499"/>
              </a:lnSpc>
            </a:pPr>
            <a:r>
              <a:rPr lang="en-US" sz="2499">
                <a:solidFill>
                  <a:srgbClr val="222366"/>
                </a:solidFill>
                <a:latin typeface="Public Sans"/>
                <a:ea typeface="Public Sans"/>
                <a:cs typeface="Public Sans"/>
                <a:sym typeface="Public Sans"/>
              </a:rPr>
              <a:t>Leads to inflammation and artery damage =&gt; increases the risk of heart attacks and strokes</a:t>
            </a:r>
          </a:p>
        </p:txBody>
      </p:sp>
      <p:sp>
        <p:nvSpPr>
          <p:cNvPr name="TextBox 20" id="20"/>
          <p:cNvSpPr txBox="true"/>
          <p:nvPr/>
        </p:nvSpPr>
        <p:spPr>
          <a:xfrm rot="0">
            <a:off x="2620609" y="7486967"/>
            <a:ext cx="4951021" cy="547370"/>
          </a:xfrm>
          <a:prstGeom prst="rect">
            <a:avLst/>
          </a:prstGeom>
        </p:spPr>
        <p:txBody>
          <a:bodyPr anchor="t" rtlCol="false" tIns="0" lIns="0" bIns="0" rIns="0">
            <a:spAutoFit/>
          </a:bodyPr>
          <a:lstStyle/>
          <a:p>
            <a:pPr algn="ctr">
              <a:lnSpc>
                <a:spcPts val="4480"/>
              </a:lnSpc>
            </a:pPr>
            <a:r>
              <a:rPr lang="en-US" sz="3200" b="true">
                <a:solidFill>
                  <a:srgbClr val="222366"/>
                </a:solidFill>
                <a:latin typeface="Public Sans Heavy"/>
                <a:ea typeface="Public Sans Heavy"/>
                <a:cs typeface="Public Sans Heavy"/>
                <a:sym typeface="Public Sans Heavy"/>
              </a:rPr>
              <a:t>Air Pollution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sp>
        <p:nvSpPr>
          <p:cNvPr name="Freeform 2" id="2"/>
          <p:cNvSpPr/>
          <p:nvPr/>
        </p:nvSpPr>
        <p:spPr>
          <a:xfrm flipH="false" flipV="false" rot="0">
            <a:off x="3692805" y="9043988"/>
            <a:ext cx="14595195" cy="5512200"/>
          </a:xfrm>
          <a:custGeom>
            <a:avLst/>
            <a:gdLst/>
            <a:ahLst/>
            <a:cxnLst/>
            <a:rect r="r" b="b" t="t" l="l"/>
            <a:pathLst>
              <a:path h="5512200" w="14595195">
                <a:moveTo>
                  <a:pt x="0" y="0"/>
                </a:moveTo>
                <a:lnTo>
                  <a:pt x="14595195" y="0"/>
                </a:lnTo>
                <a:lnTo>
                  <a:pt x="14595195" y="5512199"/>
                </a:lnTo>
                <a:lnTo>
                  <a:pt x="0" y="55121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306311" y="-6188611"/>
            <a:ext cx="13398375" cy="12377222"/>
          </a:xfrm>
          <a:custGeom>
            <a:avLst/>
            <a:gdLst/>
            <a:ahLst/>
            <a:cxnLst/>
            <a:rect r="r" b="b" t="t" l="l"/>
            <a:pathLst>
              <a:path h="12377222" w="13398375">
                <a:moveTo>
                  <a:pt x="13398375" y="0"/>
                </a:moveTo>
                <a:lnTo>
                  <a:pt x="0" y="0"/>
                </a:lnTo>
                <a:lnTo>
                  <a:pt x="0" y="12377222"/>
                </a:lnTo>
                <a:lnTo>
                  <a:pt x="13398375" y="12377222"/>
                </a:lnTo>
                <a:lnTo>
                  <a:pt x="13398375" y="0"/>
                </a:lnTo>
                <a:close/>
              </a:path>
            </a:pathLst>
          </a:custGeom>
          <a:blipFill>
            <a:blip r:embed="rId4">
              <a:alphaModFix amt="43999"/>
              <a:extLst>
                <a:ext uri="{96DAC541-7B7A-43D3-8B79-37D633B846F1}">
                  <asvg:svgBlip xmlns:asvg="http://schemas.microsoft.com/office/drawing/2016/SVG/main" r:embed="rId5"/>
                </a:ext>
              </a:extLst>
            </a:blip>
            <a:stretch>
              <a:fillRect l="0" t="-6179" r="-211836" b="0"/>
            </a:stretch>
          </a:blipFill>
        </p:spPr>
      </p:sp>
      <p:sp>
        <p:nvSpPr>
          <p:cNvPr name="Freeform 4" id="4"/>
          <p:cNvSpPr/>
          <p:nvPr/>
        </p:nvSpPr>
        <p:spPr>
          <a:xfrm flipH="false" flipV="false" rot="0">
            <a:off x="1783813" y="2098125"/>
            <a:ext cx="7257425" cy="6123452"/>
          </a:xfrm>
          <a:custGeom>
            <a:avLst/>
            <a:gdLst/>
            <a:ahLst/>
            <a:cxnLst/>
            <a:rect r="r" b="b" t="t" l="l"/>
            <a:pathLst>
              <a:path h="6123452" w="7257425">
                <a:moveTo>
                  <a:pt x="0" y="0"/>
                </a:moveTo>
                <a:lnTo>
                  <a:pt x="7257425" y="0"/>
                </a:lnTo>
                <a:lnTo>
                  <a:pt x="7257425" y="6123452"/>
                </a:lnTo>
                <a:lnTo>
                  <a:pt x="0" y="6123452"/>
                </a:lnTo>
                <a:lnTo>
                  <a:pt x="0" y="0"/>
                </a:lnTo>
                <a:close/>
              </a:path>
            </a:pathLst>
          </a:custGeom>
          <a:blipFill>
            <a:blip r:embed="rId6"/>
            <a:stretch>
              <a:fillRect l="0" t="0" r="0" b="0"/>
            </a:stretch>
          </a:blipFill>
          <a:ln w="38100" cap="sq">
            <a:solidFill>
              <a:srgbClr val="000000"/>
            </a:solidFill>
            <a:prstDash val="solid"/>
            <a:miter/>
          </a:ln>
        </p:spPr>
      </p:sp>
      <p:sp>
        <p:nvSpPr>
          <p:cNvPr name="Freeform 5" id="5"/>
          <p:cNvSpPr/>
          <p:nvPr/>
        </p:nvSpPr>
        <p:spPr>
          <a:xfrm flipH="false" flipV="false" rot="0">
            <a:off x="9283286" y="3713385"/>
            <a:ext cx="7257425" cy="3290443"/>
          </a:xfrm>
          <a:custGeom>
            <a:avLst/>
            <a:gdLst/>
            <a:ahLst/>
            <a:cxnLst/>
            <a:rect r="r" b="b" t="t" l="l"/>
            <a:pathLst>
              <a:path h="3290443" w="7257425">
                <a:moveTo>
                  <a:pt x="0" y="0"/>
                </a:moveTo>
                <a:lnTo>
                  <a:pt x="7257425" y="0"/>
                </a:lnTo>
                <a:lnTo>
                  <a:pt x="7257425" y="3290443"/>
                </a:lnTo>
                <a:lnTo>
                  <a:pt x="0" y="3290443"/>
                </a:lnTo>
                <a:lnTo>
                  <a:pt x="0" y="0"/>
                </a:lnTo>
                <a:close/>
              </a:path>
            </a:pathLst>
          </a:custGeom>
          <a:blipFill>
            <a:blip r:embed="rId7"/>
            <a:stretch>
              <a:fillRect l="0" t="0" r="0" b="0"/>
            </a:stretch>
          </a:blipFill>
          <a:ln w="38100" cap="sq">
            <a:solidFill>
              <a:srgbClr val="000000"/>
            </a:solidFill>
            <a:prstDash val="solid"/>
            <a:miter/>
          </a:ln>
        </p:spPr>
      </p:sp>
      <p:sp>
        <p:nvSpPr>
          <p:cNvPr name="TextBox 6" id="6"/>
          <p:cNvSpPr txBox="true"/>
          <p:nvPr/>
        </p:nvSpPr>
        <p:spPr>
          <a:xfrm rot="0">
            <a:off x="8237885" y="8279484"/>
            <a:ext cx="1812231" cy="264160"/>
          </a:xfrm>
          <a:prstGeom prst="rect">
            <a:avLst/>
          </a:prstGeom>
        </p:spPr>
        <p:txBody>
          <a:bodyPr anchor="t" rtlCol="false" tIns="0" lIns="0" bIns="0" rIns="0">
            <a:spAutoFit/>
          </a:bodyPr>
          <a:lstStyle/>
          <a:p>
            <a:pPr algn="ctr">
              <a:lnSpc>
                <a:spcPts val="2240"/>
              </a:lnSpc>
              <a:spcBef>
                <a:spcPct val="0"/>
              </a:spcBef>
            </a:pPr>
            <a:r>
              <a:rPr lang="en-US" sz="1600">
                <a:solidFill>
                  <a:srgbClr val="05066D"/>
                </a:solidFill>
                <a:latin typeface="Montserrat"/>
                <a:ea typeface="Montserrat"/>
                <a:cs typeface="Montserrat"/>
                <a:sym typeface="Montserrat"/>
              </a:rPr>
              <a:t> Upload windows </a:t>
            </a:r>
          </a:p>
        </p:txBody>
      </p:sp>
      <p:sp>
        <p:nvSpPr>
          <p:cNvPr name="TextBox 7" id="7"/>
          <p:cNvSpPr txBox="true"/>
          <p:nvPr/>
        </p:nvSpPr>
        <p:spPr>
          <a:xfrm rot="0">
            <a:off x="2187990" y="8598853"/>
            <a:ext cx="13912021" cy="842645"/>
          </a:xfrm>
          <a:prstGeom prst="rect">
            <a:avLst/>
          </a:prstGeom>
        </p:spPr>
        <p:txBody>
          <a:bodyPr anchor="t" rtlCol="false" tIns="0" lIns="0" bIns="0" rIns="0">
            <a:spAutoFit/>
          </a:bodyPr>
          <a:lstStyle/>
          <a:p>
            <a:pPr algn="ctr">
              <a:lnSpc>
                <a:spcPts val="3430"/>
              </a:lnSpc>
              <a:spcBef>
                <a:spcPct val="0"/>
              </a:spcBef>
            </a:pPr>
            <a:r>
              <a:rPr lang="en-US" sz="2450">
                <a:solidFill>
                  <a:srgbClr val="05066D"/>
                </a:solidFill>
                <a:latin typeface="Montserrat"/>
                <a:ea typeface="Montserrat"/>
                <a:cs typeface="Montserrat"/>
                <a:sym typeface="Montserrat"/>
              </a:rPr>
              <a:t>In the upload window, user should upload ED, ES and Cine files of Cardiac MRI. After that, user can choose which model he wants to use for segmentation.</a:t>
            </a:r>
          </a:p>
        </p:txBody>
      </p:sp>
      <p:sp>
        <p:nvSpPr>
          <p:cNvPr name="TextBox 8" id="8"/>
          <p:cNvSpPr txBox="true"/>
          <p:nvPr/>
        </p:nvSpPr>
        <p:spPr>
          <a:xfrm rot="0">
            <a:off x="4623643" y="656675"/>
            <a:ext cx="9040713"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Production Deployment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sp>
        <p:nvSpPr>
          <p:cNvPr name="Freeform 2" id="2"/>
          <p:cNvSpPr/>
          <p:nvPr/>
        </p:nvSpPr>
        <p:spPr>
          <a:xfrm flipH="false" flipV="false" rot="0">
            <a:off x="4429612" y="9057994"/>
            <a:ext cx="14595195" cy="5512200"/>
          </a:xfrm>
          <a:custGeom>
            <a:avLst/>
            <a:gdLst/>
            <a:ahLst/>
            <a:cxnLst/>
            <a:rect r="r" b="b" t="t" l="l"/>
            <a:pathLst>
              <a:path h="5512200" w="14595195">
                <a:moveTo>
                  <a:pt x="0" y="0"/>
                </a:moveTo>
                <a:lnTo>
                  <a:pt x="14595195" y="0"/>
                </a:lnTo>
                <a:lnTo>
                  <a:pt x="14595195" y="5512200"/>
                </a:lnTo>
                <a:lnTo>
                  <a:pt x="0" y="551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306311" y="-6188611"/>
            <a:ext cx="13398375" cy="12377222"/>
          </a:xfrm>
          <a:custGeom>
            <a:avLst/>
            <a:gdLst/>
            <a:ahLst/>
            <a:cxnLst/>
            <a:rect r="r" b="b" t="t" l="l"/>
            <a:pathLst>
              <a:path h="12377222" w="13398375">
                <a:moveTo>
                  <a:pt x="13398375" y="0"/>
                </a:moveTo>
                <a:lnTo>
                  <a:pt x="0" y="0"/>
                </a:lnTo>
                <a:lnTo>
                  <a:pt x="0" y="12377222"/>
                </a:lnTo>
                <a:lnTo>
                  <a:pt x="13398375" y="12377222"/>
                </a:lnTo>
                <a:lnTo>
                  <a:pt x="13398375" y="0"/>
                </a:lnTo>
                <a:close/>
              </a:path>
            </a:pathLst>
          </a:custGeom>
          <a:blipFill>
            <a:blip r:embed="rId4">
              <a:alphaModFix amt="43999"/>
              <a:extLst>
                <a:ext uri="{96DAC541-7B7A-43D3-8B79-37D633B846F1}">
                  <asvg:svgBlip xmlns:asvg="http://schemas.microsoft.com/office/drawing/2016/SVG/main" r:embed="rId5"/>
                </a:ext>
              </a:extLst>
            </a:blip>
            <a:stretch>
              <a:fillRect l="0" t="-6179" r="-211836" b="0"/>
            </a:stretch>
          </a:blipFill>
        </p:spPr>
      </p:sp>
      <p:sp>
        <p:nvSpPr>
          <p:cNvPr name="Freeform 4" id="4"/>
          <p:cNvSpPr/>
          <p:nvPr/>
        </p:nvSpPr>
        <p:spPr>
          <a:xfrm flipH="false" flipV="false" rot="0">
            <a:off x="2187990" y="2018002"/>
            <a:ext cx="8088817" cy="5945281"/>
          </a:xfrm>
          <a:custGeom>
            <a:avLst/>
            <a:gdLst/>
            <a:ahLst/>
            <a:cxnLst/>
            <a:rect r="r" b="b" t="t" l="l"/>
            <a:pathLst>
              <a:path h="5945281" w="8088817">
                <a:moveTo>
                  <a:pt x="0" y="0"/>
                </a:moveTo>
                <a:lnTo>
                  <a:pt x="8088817" y="0"/>
                </a:lnTo>
                <a:lnTo>
                  <a:pt x="8088817" y="5945281"/>
                </a:lnTo>
                <a:lnTo>
                  <a:pt x="0" y="5945281"/>
                </a:lnTo>
                <a:lnTo>
                  <a:pt x="0" y="0"/>
                </a:lnTo>
                <a:close/>
              </a:path>
            </a:pathLst>
          </a:custGeom>
          <a:blipFill>
            <a:blip r:embed="rId6"/>
            <a:stretch>
              <a:fillRect l="0" t="0" r="0" b="0"/>
            </a:stretch>
          </a:blipFill>
        </p:spPr>
      </p:sp>
      <p:sp>
        <p:nvSpPr>
          <p:cNvPr name="Freeform 5" id="5"/>
          <p:cNvSpPr/>
          <p:nvPr/>
        </p:nvSpPr>
        <p:spPr>
          <a:xfrm flipH="false" flipV="false" rot="0">
            <a:off x="11048302" y="2018002"/>
            <a:ext cx="5051708" cy="5945281"/>
          </a:xfrm>
          <a:custGeom>
            <a:avLst/>
            <a:gdLst/>
            <a:ahLst/>
            <a:cxnLst/>
            <a:rect r="r" b="b" t="t" l="l"/>
            <a:pathLst>
              <a:path h="5945281" w="5051708">
                <a:moveTo>
                  <a:pt x="0" y="0"/>
                </a:moveTo>
                <a:lnTo>
                  <a:pt x="5051708" y="0"/>
                </a:lnTo>
                <a:lnTo>
                  <a:pt x="5051708" y="5945281"/>
                </a:lnTo>
                <a:lnTo>
                  <a:pt x="0" y="5945281"/>
                </a:lnTo>
                <a:lnTo>
                  <a:pt x="0" y="0"/>
                </a:lnTo>
                <a:close/>
              </a:path>
            </a:pathLst>
          </a:custGeom>
          <a:blipFill>
            <a:blip r:embed="rId7"/>
            <a:stretch>
              <a:fillRect l="-80214" t="-16451" r="-80214" b="0"/>
            </a:stretch>
          </a:blipFill>
        </p:spPr>
      </p:sp>
      <p:sp>
        <p:nvSpPr>
          <p:cNvPr name="TextBox 6" id="6"/>
          <p:cNvSpPr txBox="true"/>
          <p:nvPr/>
        </p:nvSpPr>
        <p:spPr>
          <a:xfrm rot="0">
            <a:off x="6560790" y="8158513"/>
            <a:ext cx="5166420" cy="264160"/>
          </a:xfrm>
          <a:prstGeom prst="rect">
            <a:avLst/>
          </a:prstGeom>
        </p:spPr>
        <p:txBody>
          <a:bodyPr anchor="t" rtlCol="false" tIns="0" lIns="0" bIns="0" rIns="0">
            <a:spAutoFit/>
          </a:bodyPr>
          <a:lstStyle/>
          <a:p>
            <a:pPr algn="ctr">
              <a:lnSpc>
                <a:spcPts val="2240"/>
              </a:lnSpc>
              <a:spcBef>
                <a:spcPct val="0"/>
              </a:spcBef>
            </a:pPr>
            <a:r>
              <a:rPr lang="en-US" sz="1600">
                <a:solidFill>
                  <a:srgbClr val="05066D"/>
                </a:solidFill>
                <a:latin typeface="Montserrat"/>
                <a:ea typeface="Montserrat"/>
                <a:cs typeface="Montserrat"/>
                <a:sym typeface="Montserrat"/>
              </a:rPr>
              <a:t>3D Visualization and Segmentation Inspection tool</a:t>
            </a:r>
          </a:p>
        </p:txBody>
      </p:sp>
      <p:sp>
        <p:nvSpPr>
          <p:cNvPr name="TextBox 7" id="7"/>
          <p:cNvSpPr txBox="true"/>
          <p:nvPr/>
        </p:nvSpPr>
        <p:spPr>
          <a:xfrm rot="0">
            <a:off x="2187990" y="8594123"/>
            <a:ext cx="13912021" cy="1271270"/>
          </a:xfrm>
          <a:prstGeom prst="rect">
            <a:avLst/>
          </a:prstGeom>
        </p:spPr>
        <p:txBody>
          <a:bodyPr anchor="t" rtlCol="false" tIns="0" lIns="0" bIns="0" rIns="0">
            <a:spAutoFit/>
          </a:bodyPr>
          <a:lstStyle/>
          <a:p>
            <a:pPr algn="ctr">
              <a:lnSpc>
                <a:spcPts val="3430"/>
              </a:lnSpc>
              <a:spcBef>
                <a:spcPct val="0"/>
              </a:spcBef>
            </a:pPr>
            <a:r>
              <a:rPr lang="en-US" sz="2450">
                <a:solidFill>
                  <a:srgbClr val="05066D"/>
                </a:solidFill>
                <a:latin typeface="Montserrat"/>
                <a:ea typeface="Montserrat"/>
                <a:cs typeface="Montserrat"/>
                <a:sym typeface="Montserrat"/>
              </a:rPr>
              <a:t>After processing MRI images, user can inspect it with tools like rescaling, measuring distance, and changing the colors of separate structures (LV, RV, MYO). Also we included 3D Volumetric Data Visualization feature to inspect multi-sliced MRI data.</a:t>
            </a:r>
          </a:p>
        </p:txBody>
      </p:sp>
      <p:sp>
        <p:nvSpPr>
          <p:cNvPr name="TextBox 8" id="8"/>
          <p:cNvSpPr txBox="true"/>
          <p:nvPr/>
        </p:nvSpPr>
        <p:spPr>
          <a:xfrm rot="0">
            <a:off x="4623643" y="508000"/>
            <a:ext cx="9040713"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Production Deployment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sp>
        <p:nvSpPr>
          <p:cNvPr name="Freeform 2" id="2"/>
          <p:cNvSpPr/>
          <p:nvPr/>
        </p:nvSpPr>
        <p:spPr>
          <a:xfrm flipH="false" flipV="false" rot="0">
            <a:off x="4429612" y="9057994"/>
            <a:ext cx="14595195" cy="5512200"/>
          </a:xfrm>
          <a:custGeom>
            <a:avLst/>
            <a:gdLst/>
            <a:ahLst/>
            <a:cxnLst/>
            <a:rect r="r" b="b" t="t" l="l"/>
            <a:pathLst>
              <a:path h="5512200" w="14595195">
                <a:moveTo>
                  <a:pt x="0" y="0"/>
                </a:moveTo>
                <a:lnTo>
                  <a:pt x="14595195" y="0"/>
                </a:lnTo>
                <a:lnTo>
                  <a:pt x="14595195" y="5512200"/>
                </a:lnTo>
                <a:lnTo>
                  <a:pt x="0" y="551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7306311" y="-6188611"/>
            <a:ext cx="13398375" cy="12377222"/>
          </a:xfrm>
          <a:custGeom>
            <a:avLst/>
            <a:gdLst/>
            <a:ahLst/>
            <a:cxnLst/>
            <a:rect r="r" b="b" t="t" l="l"/>
            <a:pathLst>
              <a:path h="12377222" w="13398375">
                <a:moveTo>
                  <a:pt x="13398375" y="0"/>
                </a:moveTo>
                <a:lnTo>
                  <a:pt x="0" y="0"/>
                </a:lnTo>
                <a:lnTo>
                  <a:pt x="0" y="12377222"/>
                </a:lnTo>
                <a:lnTo>
                  <a:pt x="13398375" y="12377222"/>
                </a:lnTo>
                <a:lnTo>
                  <a:pt x="13398375" y="0"/>
                </a:lnTo>
                <a:close/>
              </a:path>
            </a:pathLst>
          </a:custGeom>
          <a:blipFill>
            <a:blip r:embed="rId4">
              <a:alphaModFix amt="43999"/>
              <a:extLst>
                <a:ext uri="{96DAC541-7B7A-43D3-8B79-37D633B846F1}">
                  <asvg:svgBlip xmlns:asvg="http://schemas.microsoft.com/office/drawing/2016/SVG/main" r:embed="rId5"/>
                </a:ext>
              </a:extLst>
            </a:blip>
            <a:stretch>
              <a:fillRect l="0" t="-6179" r="-211836" b="0"/>
            </a:stretch>
          </a:blipFill>
        </p:spPr>
      </p:sp>
      <p:sp>
        <p:nvSpPr>
          <p:cNvPr name="Freeform 4" id="4"/>
          <p:cNvSpPr/>
          <p:nvPr/>
        </p:nvSpPr>
        <p:spPr>
          <a:xfrm flipH="false" flipV="false" rot="0">
            <a:off x="9324867" y="1957516"/>
            <a:ext cx="6152943" cy="5945281"/>
          </a:xfrm>
          <a:custGeom>
            <a:avLst/>
            <a:gdLst/>
            <a:ahLst/>
            <a:cxnLst/>
            <a:rect r="r" b="b" t="t" l="l"/>
            <a:pathLst>
              <a:path h="5945281" w="6152943">
                <a:moveTo>
                  <a:pt x="0" y="0"/>
                </a:moveTo>
                <a:lnTo>
                  <a:pt x="6152942" y="0"/>
                </a:lnTo>
                <a:lnTo>
                  <a:pt x="6152942" y="5945281"/>
                </a:lnTo>
                <a:lnTo>
                  <a:pt x="0" y="5945281"/>
                </a:lnTo>
                <a:lnTo>
                  <a:pt x="0" y="0"/>
                </a:lnTo>
                <a:close/>
              </a:path>
            </a:pathLst>
          </a:custGeom>
          <a:blipFill>
            <a:blip r:embed="rId6"/>
            <a:stretch>
              <a:fillRect l="0" t="0" r="0" b="0"/>
            </a:stretch>
          </a:blipFill>
        </p:spPr>
      </p:sp>
      <p:pic>
        <p:nvPicPr>
          <p:cNvPr name="Picture 5" id="5">
            <a:hlinkClick action="ppaction://media"/>
          </p:cNvPr>
          <p:cNvPicPr>
            <a:picLocks noChangeAspect="true"/>
          </p:cNvPicPr>
          <p:nvPr>
            <a:videoFile r:link="rId8"/>
            <p:extLst>
              <p:ext uri="{DAA4B4D4-6D71-4841-9C94-3DE7FCFB9230}">
                <p14:media xmlns:p14="http://schemas.microsoft.com/office/powerpoint/2010/main" r:embed="rId9"/>
              </p:ext>
            </p:extLst>
          </p:nvPr>
        </p:nvPicPr>
        <p:blipFill>
          <a:blip r:embed="rId7"/>
          <a:srcRect l="0" t="0" r="0" b="0"/>
          <a:stretch>
            <a:fillRect/>
          </a:stretch>
        </p:blipFill>
        <p:spPr>
          <a:xfrm flipH="false" flipV="false" rot="0">
            <a:off x="2888662" y="1957516"/>
            <a:ext cx="5945281" cy="5945281"/>
          </a:xfrm>
          <a:prstGeom prst="rect">
            <a:avLst/>
          </a:prstGeom>
        </p:spPr>
      </p:pic>
      <p:sp>
        <p:nvSpPr>
          <p:cNvPr name="TextBox 6" id="6"/>
          <p:cNvSpPr txBox="true"/>
          <p:nvPr/>
        </p:nvSpPr>
        <p:spPr>
          <a:xfrm rot="0">
            <a:off x="5841454" y="8016367"/>
            <a:ext cx="6605092" cy="264160"/>
          </a:xfrm>
          <a:prstGeom prst="rect">
            <a:avLst/>
          </a:prstGeom>
        </p:spPr>
        <p:txBody>
          <a:bodyPr anchor="t" rtlCol="false" tIns="0" lIns="0" bIns="0" rIns="0">
            <a:spAutoFit/>
          </a:bodyPr>
          <a:lstStyle/>
          <a:p>
            <a:pPr algn="ctr">
              <a:lnSpc>
                <a:spcPts val="2240"/>
              </a:lnSpc>
              <a:spcBef>
                <a:spcPct val="0"/>
              </a:spcBef>
            </a:pPr>
            <a:r>
              <a:rPr lang="en-US" sz="1600">
                <a:solidFill>
                  <a:srgbClr val="05066D"/>
                </a:solidFill>
                <a:latin typeface="Montserrat"/>
                <a:ea typeface="Montserrat"/>
                <a:cs typeface="Montserrat"/>
                <a:sym typeface="Montserrat"/>
              </a:rPr>
              <a:t>CINE MRI Animation Generator &amp; 3D Heart Segmentation Viewer</a:t>
            </a:r>
          </a:p>
        </p:txBody>
      </p:sp>
      <p:sp>
        <p:nvSpPr>
          <p:cNvPr name="TextBox 7" id="7"/>
          <p:cNvSpPr txBox="true"/>
          <p:nvPr/>
        </p:nvSpPr>
        <p:spPr>
          <a:xfrm rot="0">
            <a:off x="2187990" y="8375048"/>
            <a:ext cx="13912021" cy="1699895"/>
          </a:xfrm>
          <a:prstGeom prst="rect">
            <a:avLst/>
          </a:prstGeom>
        </p:spPr>
        <p:txBody>
          <a:bodyPr anchor="t" rtlCol="false" tIns="0" lIns="0" bIns="0" rIns="0">
            <a:spAutoFit/>
          </a:bodyPr>
          <a:lstStyle/>
          <a:p>
            <a:pPr algn="ctr">
              <a:lnSpc>
                <a:spcPts val="3430"/>
              </a:lnSpc>
              <a:spcBef>
                <a:spcPct val="0"/>
              </a:spcBef>
            </a:pPr>
            <a:r>
              <a:rPr lang="en-US" sz="2450">
                <a:solidFill>
                  <a:srgbClr val="05066D"/>
                </a:solidFill>
                <a:latin typeface="Montserrat"/>
                <a:ea typeface="Montserrat"/>
                <a:cs typeface="Montserrat"/>
                <a:sym typeface="Montserrat"/>
              </a:rPr>
              <a:t>Our model’s segmentation results can be visualized as interactive 3D shapes, allowing users to rotate and zoom in on heart structures like the right ventricle (RV), left ventricle (LV), and myocardium (MYO). Users can also upload CINE MRI scans to create animated videos, offering a dynamic view of cardiac motion.</a:t>
            </a:r>
          </a:p>
        </p:txBody>
      </p:sp>
      <p:sp>
        <p:nvSpPr>
          <p:cNvPr name="TextBox 8" id="8"/>
          <p:cNvSpPr txBox="true"/>
          <p:nvPr/>
        </p:nvSpPr>
        <p:spPr>
          <a:xfrm rot="0">
            <a:off x="4623643" y="508000"/>
            <a:ext cx="9040713"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5066D"/>
                </a:solidFill>
                <a:latin typeface="Montserrat Bold"/>
                <a:ea typeface="Montserrat Bold"/>
                <a:cs typeface="Montserrat Bold"/>
                <a:sym typeface="Montserrat Bold"/>
              </a:rPr>
              <a:t>Production Deployment </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childTnLst>
        </p:cTn>
      </p:par>
    </p:tnLst>
  </p:timing>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TextBox 2" id="2"/>
          <p:cNvSpPr txBox="true"/>
          <p:nvPr/>
        </p:nvSpPr>
        <p:spPr>
          <a:xfrm rot="0">
            <a:off x="1403001" y="7489160"/>
            <a:ext cx="7284801" cy="481297"/>
          </a:xfrm>
          <a:prstGeom prst="rect">
            <a:avLst/>
          </a:prstGeom>
        </p:spPr>
        <p:txBody>
          <a:bodyPr anchor="t" rtlCol="false" tIns="0" lIns="0" bIns="0" rIns="0">
            <a:spAutoFit/>
          </a:bodyPr>
          <a:lstStyle/>
          <a:p>
            <a:pPr algn="ctr">
              <a:lnSpc>
                <a:spcPts val="3919"/>
              </a:lnSpc>
            </a:pPr>
            <a:r>
              <a:rPr lang="en-US" sz="2799">
                <a:solidFill>
                  <a:srgbClr val="3B365F"/>
                </a:solidFill>
                <a:latin typeface="TAN Headline"/>
                <a:ea typeface="TAN Headline"/>
                <a:cs typeface="TAN Headline"/>
                <a:sym typeface="TAN Headline"/>
              </a:rPr>
              <a:t>Overview 03</a:t>
            </a:r>
          </a:p>
        </p:txBody>
      </p:sp>
      <p:sp>
        <p:nvSpPr>
          <p:cNvPr name="Freeform 3" id="3"/>
          <p:cNvSpPr/>
          <p:nvPr/>
        </p:nvSpPr>
        <p:spPr>
          <a:xfrm flipH="true" flipV="false" rot="0">
            <a:off x="503096" y="1028700"/>
            <a:ext cx="8871377" cy="5568371"/>
          </a:xfrm>
          <a:custGeom>
            <a:avLst/>
            <a:gdLst/>
            <a:ahLst/>
            <a:cxnLst/>
            <a:rect r="r" b="b" t="t" l="l"/>
            <a:pathLst>
              <a:path h="5568371" w="8871377">
                <a:moveTo>
                  <a:pt x="8871378" y="0"/>
                </a:moveTo>
                <a:lnTo>
                  <a:pt x="0" y="0"/>
                </a:lnTo>
                <a:lnTo>
                  <a:pt x="0" y="5568371"/>
                </a:lnTo>
                <a:lnTo>
                  <a:pt x="8871378" y="5568371"/>
                </a:lnTo>
                <a:lnTo>
                  <a:pt x="887137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03001" y="2941270"/>
            <a:ext cx="7071569" cy="2128520"/>
          </a:xfrm>
          <a:prstGeom prst="rect">
            <a:avLst/>
          </a:prstGeom>
        </p:spPr>
        <p:txBody>
          <a:bodyPr anchor="t" rtlCol="false" tIns="0" lIns="0" bIns="0" rIns="0">
            <a:spAutoFit/>
          </a:bodyPr>
          <a:lstStyle/>
          <a:p>
            <a:pPr algn="ctr">
              <a:lnSpc>
                <a:spcPts val="3430"/>
              </a:lnSpc>
            </a:pPr>
            <a:r>
              <a:rPr lang="en-US" sz="2450">
                <a:solidFill>
                  <a:srgbClr val="05066D"/>
                </a:solidFill>
                <a:latin typeface="Montserrat"/>
                <a:ea typeface="Montserrat"/>
                <a:cs typeface="Montserrat"/>
                <a:sym typeface="Montserrat"/>
              </a:rPr>
              <a:t>This study demonstrated the effectiveness of combining Semi-Supervised Learning with QC Candidate Selection and U-Net-based DANN to improve cardiac MRI segmentation across diverse datasets.</a:t>
            </a:r>
          </a:p>
        </p:txBody>
      </p:sp>
      <p:sp>
        <p:nvSpPr>
          <p:cNvPr name="TextBox 5" id="5"/>
          <p:cNvSpPr txBox="true"/>
          <p:nvPr/>
        </p:nvSpPr>
        <p:spPr>
          <a:xfrm rot="0">
            <a:off x="2134311" y="709501"/>
            <a:ext cx="14019378" cy="93662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Conclusion</a:t>
            </a:r>
          </a:p>
        </p:txBody>
      </p:sp>
      <p:sp>
        <p:nvSpPr>
          <p:cNvPr name="Freeform 6" id="6"/>
          <p:cNvSpPr/>
          <p:nvPr/>
        </p:nvSpPr>
        <p:spPr>
          <a:xfrm flipH="true" flipV="false" rot="-10188411">
            <a:off x="9912416" y="2807664"/>
            <a:ext cx="7744031" cy="4860760"/>
          </a:xfrm>
          <a:custGeom>
            <a:avLst/>
            <a:gdLst/>
            <a:ahLst/>
            <a:cxnLst/>
            <a:rect r="r" b="b" t="t" l="l"/>
            <a:pathLst>
              <a:path h="4860760" w="7744031">
                <a:moveTo>
                  <a:pt x="7744031" y="0"/>
                </a:moveTo>
                <a:lnTo>
                  <a:pt x="0" y="0"/>
                </a:lnTo>
                <a:lnTo>
                  <a:pt x="0" y="4860760"/>
                </a:lnTo>
                <a:lnTo>
                  <a:pt x="7744031" y="4860760"/>
                </a:lnTo>
                <a:lnTo>
                  <a:pt x="774403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0349401">
            <a:off x="3126066" y="5650226"/>
            <a:ext cx="8491794" cy="5330114"/>
          </a:xfrm>
          <a:custGeom>
            <a:avLst/>
            <a:gdLst/>
            <a:ahLst/>
            <a:cxnLst/>
            <a:rect r="r" b="b" t="t" l="l"/>
            <a:pathLst>
              <a:path h="5330114" w="8491794">
                <a:moveTo>
                  <a:pt x="8491794" y="0"/>
                </a:moveTo>
                <a:lnTo>
                  <a:pt x="0" y="0"/>
                </a:lnTo>
                <a:lnTo>
                  <a:pt x="0" y="5330114"/>
                </a:lnTo>
                <a:lnTo>
                  <a:pt x="8491794" y="5330114"/>
                </a:lnTo>
                <a:lnTo>
                  <a:pt x="84917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5997496" y="383210"/>
            <a:ext cx="627698" cy="634365"/>
            <a:chOff x="0" y="0"/>
            <a:chExt cx="836930" cy="845820"/>
          </a:xfrm>
        </p:grpSpPr>
        <p:sp>
          <p:nvSpPr>
            <p:cNvPr name="Freeform 9" id="9"/>
            <p:cNvSpPr/>
            <p:nvPr/>
          </p:nvSpPr>
          <p:spPr>
            <a:xfrm flipH="false" flipV="false" rot="0">
              <a:off x="45720" y="48260"/>
              <a:ext cx="746760" cy="748030"/>
            </a:xfrm>
            <a:custGeom>
              <a:avLst/>
              <a:gdLst/>
              <a:ahLst/>
              <a:cxnLst/>
              <a:rect r="r" b="b" t="t" l="l"/>
              <a:pathLst>
                <a:path h="748030" w="746760">
                  <a:moveTo>
                    <a:pt x="541020" y="712470"/>
                  </a:moveTo>
                  <a:cubicBezTo>
                    <a:pt x="17780" y="205740"/>
                    <a:pt x="15240" y="201930"/>
                    <a:pt x="10160" y="186690"/>
                  </a:cubicBezTo>
                  <a:cubicBezTo>
                    <a:pt x="3810" y="163830"/>
                    <a:pt x="0" y="124460"/>
                    <a:pt x="8890" y="99060"/>
                  </a:cubicBezTo>
                  <a:cubicBezTo>
                    <a:pt x="16510" y="72390"/>
                    <a:pt x="38100" y="44450"/>
                    <a:pt x="59690" y="27940"/>
                  </a:cubicBezTo>
                  <a:cubicBezTo>
                    <a:pt x="82550" y="11430"/>
                    <a:pt x="116840" y="1270"/>
                    <a:pt x="143510" y="2540"/>
                  </a:cubicBezTo>
                  <a:cubicBezTo>
                    <a:pt x="171450" y="3810"/>
                    <a:pt x="207010" y="20320"/>
                    <a:pt x="226060" y="33020"/>
                  </a:cubicBezTo>
                  <a:cubicBezTo>
                    <a:pt x="240030" y="43180"/>
                    <a:pt x="247650" y="52070"/>
                    <a:pt x="255270" y="66040"/>
                  </a:cubicBezTo>
                  <a:cubicBezTo>
                    <a:pt x="266700" y="87630"/>
                    <a:pt x="275590" y="128270"/>
                    <a:pt x="275590" y="151130"/>
                  </a:cubicBezTo>
                  <a:cubicBezTo>
                    <a:pt x="275590" y="168910"/>
                    <a:pt x="273050" y="180340"/>
                    <a:pt x="265430" y="194310"/>
                  </a:cubicBezTo>
                  <a:cubicBezTo>
                    <a:pt x="254000" y="215900"/>
                    <a:pt x="229870" y="246380"/>
                    <a:pt x="205740" y="259080"/>
                  </a:cubicBezTo>
                  <a:cubicBezTo>
                    <a:pt x="181610" y="273050"/>
                    <a:pt x="143510" y="276860"/>
                    <a:pt x="120650" y="275590"/>
                  </a:cubicBezTo>
                  <a:cubicBezTo>
                    <a:pt x="102870" y="274320"/>
                    <a:pt x="91440" y="270510"/>
                    <a:pt x="77470" y="261620"/>
                  </a:cubicBezTo>
                  <a:cubicBezTo>
                    <a:pt x="57150" y="250190"/>
                    <a:pt x="27940" y="224790"/>
                    <a:pt x="16510" y="199390"/>
                  </a:cubicBezTo>
                  <a:cubicBezTo>
                    <a:pt x="3810" y="175260"/>
                    <a:pt x="0" y="139700"/>
                    <a:pt x="5080" y="113030"/>
                  </a:cubicBezTo>
                  <a:cubicBezTo>
                    <a:pt x="10160" y="86360"/>
                    <a:pt x="27940" y="55880"/>
                    <a:pt x="48260" y="36830"/>
                  </a:cubicBezTo>
                  <a:cubicBezTo>
                    <a:pt x="69850" y="19050"/>
                    <a:pt x="105410" y="6350"/>
                    <a:pt x="129540" y="2540"/>
                  </a:cubicBezTo>
                  <a:cubicBezTo>
                    <a:pt x="146050" y="0"/>
                    <a:pt x="157480" y="1270"/>
                    <a:pt x="173990" y="6350"/>
                  </a:cubicBezTo>
                  <a:cubicBezTo>
                    <a:pt x="195580" y="13970"/>
                    <a:pt x="214630" y="27940"/>
                    <a:pt x="246380" y="54610"/>
                  </a:cubicBezTo>
                  <a:cubicBezTo>
                    <a:pt x="337820" y="129540"/>
                    <a:pt x="645160" y="457200"/>
                    <a:pt x="708660" y="537210"/>
                  </a:cubicBezTo>
                  <a:cubicBezTo>
                    <a:pt x="726440" y="560070"/>
                    <a:pt x="734060" y="566420"/>
                    <a:pt x="739140" y="585470"/>
                  </a:cubicBezTo>
                  <a:cubicBezTo>
                    <a:pt x="745490" y="609600"/>
                    <a:pt x="746760" y="646430"/>
                    <a:pt x="736600" y="671830"/>
                  </a:cubicBezTo>
                  <a:cubicBezTo>
                    <a:pt x="726440" y="695960"/>
                    <a:pt x="698500" y="722630"/>
                    <a:pt x="676910" y="734060"/>
                  </a:cubicBezTo>
                  <a:cubicBezTo>
                    <a:pt x="659130" y="744220"/>
                    <a:pt x="641350" y="748030"/>
                    <a:pt x="621030" y="746760"/>
                  </a:cubicBezTo>
                  <a:cubicBezTo>
                    <a:pt x="595630" y="744220"/>
                    <a:pt x="541020" y="712470"/>
                    <a:pt x="541020" y="712470"/>
                  </a:cubicBezTo>
                </a:path>
              </a:pathLst>
            </a:custGeom>
            <a:solidFill>
              <a:srgbClr val="88A3CE"/>
            </a:solidFill>
            <a:ln cap="sq">
              <a:noFill/>
              <a:prstDash val="solid"/>
              <a:miter/>
            </a:ln>
          </p:spPr>
        </p:sp>
      </p:grpSp>
      <p:grpSp>
        <p:nvGrpSpPr>
          <p:cNvPr name="Group 10" id="10"/>
          <p:cNvGrpSpPr/>
          <p:nvPr/>
        </p:nvGrpSpPr>
        <p:grpSpPr>
          <a:xfrm rot="0">
            <a:off x="6605191" y="293675"/>
            <a:ext cx="296228" cy="615315"/>
            <a:chOff x="0" y="0"/>
            <a:chExt cx="394970" cy="820420"/>
          </a:xfrm>
        </p:grpSpPr>
        <p:sp>
          <p:nvSpPr>
            <p:cNvPr name="Freeform 11" id="11"/>
            <p:cNvSpPr/>
            <p:nvPr/>
          </p:nvSpPr>
          <p:spPr>
            <a:xfrm flipH="false" flipV="false" rot="0">
              <a:off x="48260" y="49530"/>
              <a:ext cx="311150" cy="722630"/>
            </a:xfrm>
            <a:custGeom>
              <a:avLst/>
              <a:gdLst/>
              <a:ahLst/>
              <a:cxnLst/>
              <a:rect r="r" b="b" t="t" l="l"/>
              <a:pathLst>
                <a:path h="722630" w="311150">
                  <a:moveTo>
                    <a:pt x="66040" y="626110"/>
                  </a:moveTo>
                  <a:cubicBezTo>
                    <a:pt x="2540" y="208280"/>
                    <a:pt x="11430" y="87630"/>
                    <a:pt x="33020" y="48260"/>
                  </a:cubicBezTo>
                  <a:cubicBezTo>
                    <a:pt x="40640" y="31750"/>
                    <a:pt x="49530" y="27940"/>
                    <a:pt x="63500" y="20320"/>
                  </a:cubicBezTo>
                  <a:cubicBezTo>
                    <a:pt x="83820" y="10160"/>
                    <a:pt x="118110" y="0"/>
                    <a:pt x="143510" y="2540"/>
                  </a:cubicBezTo>
                  <a:cubicBezTo>
                    <a:pt x="168910" y="5080"/>
                    <a:pt x="199390" y="19050"/>
                    <a:pt x="218440" y="36830"/>
                  </a:cubicBezTo>
                  <a:cubicBezTo>
                    <a:pt x="237490" y="53340"/>
                    <a:pt x="252730" y="82550"/>
                    <a:pt x="257810" y="107950"/>
                  </a:cubicBezTo>
                  <a:cubicBezTo>
                    <a:pt x="261620" y="133350"/>
                    <a:pt x="256540" y="166370"/>
                    <a:pt x="245110" y="189230"/>
                  </a:cubicBezTo>
                  <a:cubicBezTo>
                    <a:pt x="232410" y="212090"/>
                    <a:pt x="204470" y="234950"/>
                    <a:pt x="185420" y="246380"/>
                  </a:cubicBezTo>
                  <a:cubicBezTo>
                    <a:pt x="172720" y="254000"/>
                    <a:pt x="161290" y="256540"/>
                    <a:pt x="146050" y="257810"/>
                  </a:cubicBezTo>
                  <a:cubicBezTo>
                    <a:pt x="124460" y="257810"/>
                    <a:pt x="85090" y="250190"/>
                    <a:pt x="66040" y="240030"/>
                  </a:cubicBezTo>
                  <a:cubicBezTo>
                    <a:pt x="52070" y="233680"/>
                    <a:pt x="43180" y="226060"/>
                    <a:pt x="34290" y="214630"/>
                  </a:cubicBezTo>
                  <a:cubicBezTo>
                    <a:pt x="20320" y="196850"/>
                    <a:pt x="6350" y="160020"/>
                    <a:pt x="2540" y="138430"/>
                  </a:cubicBezTo>
                  <a:cubicBezTo>
                    <a:pt x="0" y="123190"/>
                    <a:pt x="1270" y="111760"/>
                    <a:pt x="7620" y="96520"/>
                  </a:cubicBezTo>
                  <a:cubicBezTo>
                    <a:pt x="13970" y="76200"/>
                    <a:pt x="31750" y="44450"/>
                    <a:pt x="52070" y="29210"/>
                  </a:cubicBezTo>
                  <a:cubicBezTo>
                    <a:pt x="72390" y="12700"/>
                    <a:pt x="107950" y="3810"/>
                    <a:pt x="129540" y="1270"/>
                  </a:cubicBezTo>
                  <a:cubicBezTo>
                    <a:pt x="146050" y="0"/>
                    <a:pt x="156210" y="2540"/>
                    <a:pt x="171450" y="7620"/>
                  </a:cubicBezTo>
                  <a:cubicBezTo>
                    <a:pt x="191770" y="16510"/>
                    <a:pt x="222250" y="35560"/>
                    <a:pt x="236220" y="57150"/>
                  </a:cubicBezTo>
                  <a:cubicBezTo>
                    <a:pt x="251460" y="78740"/>
                    <a:pt x="260350" y="110490"/>
                    <a:pt x="259080" y="135890"/>
                  </a:cubicBezTo>
                  <a:cubicBezTo>
                    <a:pt x="257810" y="161290"/>
                    <a:pt x="227330" y="210820"/>
                    <a:pt x="229870" y="212090"/>
                  </a:cubicBezTo>
                  <a:cubicBezTo>
                    <a:pt x="231140" y="213360"/>
                    <a:pt x="243840" y="182880"/>
                    <a:pt x="250190" y="185420"/>
                  </a:cubicBezTo>
                  <a:cubicBezTo>
                    <a:pt x="273050" y="191770"/>
                    <a:pt x="311150" y="562610"/>
                    <a:pt x="294640" y="636270"/>
                  </a:cubicBezTo>
                  <a:cubicBezTo>
                    <a:pt x="289560" y="661670"/>
                    <a:pt x="280670" y="670560"/>
                    <a:pt x="266700" y="684530"/>
                  </a:cubicBezTo>
                  <a:cubicBezTo>
                    <a:pt x="248920" y="701040"/>
                    <a:pt x="217170" y="717550"/>
                    <a:pt x="190500" y="720090"/>
                  </a:cubicBezTo>
                  <a:cubicBezTo>
                    <a:pt x="165100" y="722630"/>
                    <a:pt x="132080" y="712470"/>
                    <a:pt x="110490" y="695960"/>
                  </a:cubicBezTo>
                  <a:cubicBezTo>
                    <a:pt x="90170" y="680720"/>
                    <a:pt x="66040" y="626110"/>
                    <a:pt x="66040" y="626110"/>
                  </a:cubicBezTo>
                </a:path>
              </a:pathLst>
            </a:custGeom>
            <a:solidFill>
              <a:srgbClr val="88A3CE"/>
            </a:solidFill>
            <a:ln cap="sq">
              <a:noFill/>
              <a:prstDash val="solid"/>
              <a:miter/>
            </a:ln>
          </p:spPr>
        </p:sp>
      </p:grpSp>
      <p:grpSp>
        <p:nvGrpSpPr>
          <p:cNvPr name="Group 12" id="12"/>
          <p:cNvGrpSpPr/>
          <p:nvPr/>
        </p:nvGrpSpPr>
        <p:grpSpPr>
          <a:xfrm rot="0">
            <a:off x="6007021" y="1038530"/>
            <a:ext cx="592455" cy="303847"/>
            <a:chOff x="0" y="0"/>
            <a:chExt cx="789940" cy="405130"/>
          </a:xfrm>
        </p:grpSpPr>
        <p:sp>
          <p:nvSpPr>
            <p:cNvPr name="Freeform 13" id="13"/>
            <p:cNvSpPr/>
            <p:nvPr/>
          </p:nvSpPr>
          <p:spPr>
            <a:xfrm flipH="false" flipV="false" rot="0">
              <a:off x="48260" y="48260"/>
              <a:ext cx="692150" cy="309880"/>
            </a:xfrm>
            <a:custGeom>
              <a:avLst/>
              <a:gdLst/>
              <a:ahLst/>
              <a:cxnLst/>
              <a:rect r="r" b="b" t="t" l="l"/>
              <a:pathLst>
                <a:path h="309880" w="692150">
                  <a:moveTo>
                    <a:pt x="553720" y="278130"/>
                  </a:moveTo>
                  <a:cubicBezTo>
                    <a:pt x="351790" y="256540"/>
                    <a:pt x="271780" y="250190"/>
                    <a:pt x="234950" y="262890"/>
                  </a:cubicBezTo>
                  <a:cubicBezTo>
                    <a:pt x="214630" y="270510"/>
                    <a:pt x="210820" y="288290"/>
                    <a:pt x="191770" y="294640"/>
                  </a:cubicBezTo>
                  <a:cubicBezTo>
                    <a:pt x="170180" y="303530"/>
                    <a:pt x="133350" y="309880"/>
                    <a:pt x="106680" y="303530"/>
                  </a:cubicBezTo>
                  <a:cubicBezTo>
                    <a:pt x="80010" y="297180"/>
                    <a:pt x="49530" y="275590"/>
                    <a:pt x="33020" y="259080"/>
                  </a:cubicBezTo>
                  <a:cubicBezTo>
                    <a:pt x="21590" y="246380"/>
                    <a:pt x="16510" y="234950"/>
                    <a:pt x="11430" y="220980"/>
                  </a:cubicBezTo>
                  <a:cubicBezTo>
                    <a:pt x="6350" y="207010"/>
                    <a:pt x="1270" y="194310"/>
                    <a:pt x="2540" y="177800"/>
                  </a:cubicBezTo>
                  <a:cubicBezTo>
                    <a:pt x="3810" y="154940"/>
                    <a:pt x="10160" y="118110"/>
                    <a:pt x="26670" y="95250"/>
                  </a:cubicBezTo>
                  <a:cubicBezTo>
                    <a:pt x="41910" y="73660"/>
                    <a:pt x="69850" y="52070"/>
                    <a:pt x="95250" y="44450"/>
                  </a:cubicBezTo>
                  <a:cubicBezTo>
                    <a:pt x="120650" y="35560"/>
                    <a:pt x="158750" y="39370"/>
                    <a:pt x="181610" y="45720"/>
                  </a:cubicBezTo>
                  <a:cubicBezTo>
                    <a:pt x="196850" y="49530"/>
                    <a:pt x="207010" y="54610"/>
                    <a:pt x="219710" y="66040"/>
                  </a:cubicBezTo>
                  <a:cubicBezTo>
                    <a:pt x="236220" y="81280"/>
                    <a:pt x="260350" y="111760"/>
                    <a:pt x="266700" y="137160"/>
                  </a:cubicBezTo>
                  <a:cubicBezTo>
                    <a:pt x="274320" y="163830"/>
                    <a:pt x="271780" y="198120"/>
                    <a:pt x="261620" y="223520"/>
                  </a:cubicBezTo>
                  <a:cubicBezTo>
                    <a:pt x="251460" y="248920"/>
                    <a:pt x="228600" y="274320"/>
                    <a:pt x="205740" y="288290"/>
                  </a:cubicBezTo>
                  <a:cubicBezTo>
                    <a:pt x="181610" y="302260"/>
                    <a:pt x="148590" y="309880"/>
                    <a:pt x="120650" y="306070"/>
                  </a:cubicBezTo>
                  <a:cubicBezTo>
                    <a:pt x="93980" y="303530"/>
                    <a:pt x="63500" y="288290"/>
                    <a:pt x="43180" y="269240"/>
                  </a:cubicBezTo>
                  <a:cubicBezTo>
                    <a:pt x="24130" y="250190"/>
                    <a:pt x="8890" y="215900"/>
                    <a:pt x="3810" y="193040"/>
                  </a:cubicBezTo>
                  <a:cubicBezTo>
                    <a:pt x="0" y="176530"/>
                    <a:pt x="0" y="165100"/>
                    <a:pt x="3810" y="148590"/>
                  </a:cubicBezTo>
                  <a:cubicBezTo>
                    <a:pt x="10160" y="127000"/>
                    <a:pt x="29210" y="93980"/>
                    <a:pt x="45720" y="73660"/>
                  </a:cubicBezTo>
                  <a:cubicBezTo>
                    <a:pt x="59690" y="55880"/>
                    <a:pt x="71120" y="43180"/>
                    <a:pt x="93980" y="31750"/>
                  </a:cubicBezTo>
                  <a:cubicBezTo>
                    <a:pt x="132080" y="13970"/>
                    <a:pt x="207010" y="6350"/>
                    <a:pt x="264160" y="2540"/>
                  </a:cubicBezTo>
                  <a:cubicBezTo>
                    <a:pt x="322580" y="0"/>
                    <a:pt x="383540" y="7620"/>
                    <a:pt x="441960" y="15240"/>
                  </a:cubicBezTo>
                  <a:cubicBezTo>
                    <a:pt x="501650" y="22860"/>
                    <a:pt x="575310" y="27940"/>
                    <a:pt x="617220" y="49530"/>
                  </a:cubicBezTo>
                  <a:cubicBezTo>
                    <a:pt x="645160" y="63500"/>
                    <a:pt x="666750" y="86360"/>
                    <a:pt x="678180" y="106680"/>
                  </a:cubicBezTo>
                  <a:cubicBezTo>
                    <a:pt x="688340" y="124460"/>
                    <a:pt x="692150" y="143510"/>
                    <a:pt x="690880" y="162560"/>
                  </a:cubicBezTo>
                  <a:cubicBezTo>
                    <a:pt x="688340" y="186690"/>
                    <a:pt x="674370" y="222250"/>
                    <a:pt x="657860" y="241300"/>
                  </a:cubicBezTo>
                  <a:cubicBezTo>
                    <a:pt x="645160" y="256540"/>
                    <a:pt x="627380" y="266700"/>
                    <a:pt x="610870" y="273050"/>
                  </a:cubicBezTo>
                  <a:cubicBezTo>
                    <a:pt x="593090" y="278130"/>
                    <a:pt x="553720" y="278130"/>
                    <a:pt x="553720" y="278130"/>
                  </a:cubicBezTo>
                </a:path>
              </a:pathLst>
            </a:custGeom>
            <a:solidFill>
              <a:srgbClr val="88A3CE"/>
            </a:solidFill>
            <a:ln cap="sq">
              <a:noFill/>
              <a:prstDash val="solid"/>
              <a:miter/>
            </a:ln>
          </p:spPr>
        </p:sp>
      </p:grpSp>
      <p:grpSp>
        <p:nvGrpSpPr>
          <p:cNvPr name="Group 14" id="14"/>
          <p:cNvGrpSpPr/>
          <p:nvPr/>
        </p:nvGrpSpPr>
        <p:grpSpPr>
          <a:xfrm rot="-5466542">
            <a:off x="11454548" y="343963"/>
            <a:ext cx="552469" cy="522858"/>
            <a:chOff x="0" y="0"/>
            <a:chExt cx="900430" cy="852170"/>
          </a:xfrm>
        </p:grpSpPr>
        <p:sp>
          <p:nvSpPr>
            <p:cNvPr name="Freeform 15" id="15"/>
            <p:cNvSpPr/>
            <p:nvPr/>
          </p:nvSpPr>
          <p:spPr>
            <a:xfrm flipH="false" flipV="false" rot="0">
              <a:off x="45720" y="48260"/>
              <a:ext cx="807720" cy="755650"/>
            </a:xfrm>
            <a:custGeom>
              <a:avLst/>
              <a:gdLst/>
              <a:ahLst/>
              <a:cxnLst/>
              <a:rect r="r" b="b" t="t" l="l"/>
              <a:pathLst>
                <a:path h="755650" w="807720">
                  <a:moveTo>
                    <a:pt x="208280" y="41910"/>
                  </a:moveTo>
                  <a:cubicBezTo>
                    <a:pt x="571500" y="396240"/>
                    <a:pt x="746760" y="495300"/>
                    <a:pt x="786130" y="544830"/>
                  </a:cubicBezTo>
                  <a:cubicBezTo>
                    <a:pt x="798830" y="561340"/>
                    <a:pt x="800100" y="568960"/>
                    <a:pt x="802640" y="585470"/>
                  </a:cubicBezTo>
                  <a:cubicBezTo>
                    <a:pt x="806450" y="608330"/>
                    <a:pt x="805180" y="646430"/>
                    <a:pt x="795020" y="671830"/>
                  </a:cubicBezTo>
                  <a:cubicBezTo>
                    <a:pt x="783590" y="697230"/>
                    <a:pt x="759460" y="722630"/>
                    <a:pt x="735330" y="735330"/>
                  </a:cubicBezTo>
                  <a:cubicBezTo>
                    <a:pt x="711200" y="749300"/>
                    <a:pt x="676910" y="755650"/>
                    <a:pt x="650240" y="750570"/>
                  </a:cubicBezTo>
                  <a:cubicBezTo>
                    <a:pt x="622300" y="746760"/>
                    <a:pt x="591820" y="731520"/>
                    <a:pt x="572770" y="711200"/>
                  </a:cubicBezTo>
                  <a:cubicBezTo>
                    <a:pt x="553720" y="692150"/>
                    <a:pt x="539750" y="655320"/>
                    <a:pt x="534670" y="632460"/>
                  </a:cubicBezTo>
                  <a:cubicBezTo>
                    <a:pt x="532130" y="615950"/>
                    <a:pt x="533400" y="603250"/>
                    <a:pt x="537210" y="589280"/>
                  </a:cubicBezTo>
                  <a:cubicBezTo>
                    <a:pt x="539750" y="574040"/>
                    <a:pt x="543560" y="561340"/>
                    <a:pt x="552450" y="547370"/>
                  </a:cubicBezTo>
                  <a:cubicBezTo>
                    <a:pt x="566420" y="528320"/>
                    <a:pt x="593090" y="501650"/>
                    <a:pt x="618490" y="490220"/>
                  </a:cubicBezTo>
                  <a:cubicBezTo>
                    <a:pt x="643890" y="480060"/>
                    <a:pt x="681990" y="480060"/>
                    <a:pt x="704850" y="485140"/>
                  </a:cubicBezTo>
                  <a:cubicBezTo>
                    <a:pt x="721360" y="487680"/>
                    <a:pt x="731520" y="492760"/>
                    <a:pt x="745490" y="502920"/>
                  </a:cubicBezTo>
                  <a:cubicBezTo>
                    <a:pt x="763270" y="516890"/>
                    <a:pt x="789940" y="544830"/>
                    <a:pt x="798830" y="571500"/>
                  </a:cubicBezTo>
                  <a:cubicBezTo>
                    <a:pt x="807720" y="596900"/>
                    <a:pt x="807720" y="632460"/>
                    <a:pt x="800100" y="657860"/>
                  </a:cubicBezTo>
                  <a:cubicBezTo>
                    <a:pt x="791210" y="684530"/>
                    <a:pt x="770890" y="712470"/>
                    <a:pt x="748030" y="727710"/>
                  </a:cubicBezTo>
                  <a:cubicBezTo>
                    <a:pt x="725170" y="744220"/>
                    <a:pt x="688340" y="751840"/>
                    <a:pt x="664210" y="751840"/>
                  </a:cubicBezTo>
                  <a:cubicBezTo>
                    <a:pt x="647700" y="753110"/>
                    <a:pt x="638810" y="749300"/>
                    <a:pt x="621030" y="742950"/>
                  </a:cubicBezTo>
                  <a:cubicBezTo>
                    <a:pt x="594360" y="732790"/>
                    <a:pt x="552450" y="708660"/>
                    <a:pt x="518160" y="684530"/>
                  </a:cubicBezTo>
                  <a:cubicBezTo>
                    <a:pt x="481330" y="659130"/>
                    <a:pt x="450850" y="635000"/>
                    <a:pt x="407670" y="594360"/>
                  </a:cubicBezTo>
                  <a:cubicBezTo>
                    <a:pt x="335280" y="530860"/>
                    <a:pt x="210820" y="405130"/>
                    <a:pt x="139700" y="326390"/>
                  </a:cubicBezTo>
                  <a:cubicBezTo>
                    <a:pt x="87630" y="270510"/>
                    <a:pt x="33020" y="220980"/>
                    <a:pt x="13970" y="175260"/>
                  </a:cubicBezTo>
                  <a:cubicBezTo>
                    <a:pt x="1270" y="144780"/>
                    <a:pt x="0" y="115570"/>
                    <a:pt x="5080" y="91440"/>
                  </a:cubicBezTo>
                  <a:cubicBezTo>
                    <a:pt x="7620" y="72390"/>
                    <a:pt x="19050" y="54610"/>
                    <a:pt x="30480" y="41910"/>
                  </a:cubicBezTo>
                  <a:cubicBezTo>
                    <a:pt x="43180" y="27940"/>
                    <a:pt x="60960" y="16510"/>
                    <a:pt x="77470" y="10160"/>
                  </a:cubicBezTo>
                  <a:cubicBezTo>
                    <a:pt x="95250" y="2540"/>
                    <a:pt x="114300" y="0"/>
                    <a:pt x="134620" y="2540"/>
                  </a:cubicBezTo>
                  <a:cubicBezTo>
                    <a:pt x="157480" y="7620"/>
                    <a:pt x="208280" y="41910"/>
                    <a:pt x="208280" y="41910"/>
                  </a:cubicBezTo>
                </a:path>
              </a:pathLst>
            </a:custGeom>
            <a:solidFill>
              <a:srgbClr val="88A3CE"/>
            </a:solidFill>
            <a:ln cap="sq">
              <a:noFill/>
              <a:prstDash val="solid"/>
              <a:miter/>
            </a:ln>
          </p:spPr>
        </p:sp>
      </p:grpSp>
      <p:grpSp>
        <p:nvGrpSpPr>
          <p:cNvPr name="Group 16" id="16"/>
          <p:cNvGrpSpPr/>
          <p:nvPr/>
        </p:nvGrpSpPr>
        <p:grpSpPr>
          <a:xfrm rot="-6364751">
            <a:off x="10950980" y="433656"/>
            <a:ext cx="621819" cy="241559"/>
            <a:chOff x="0" y="0"/>
            <a:chExt cx="1013460" cy="393700"/>
          </a:xfrm>
        </p:grpSpPr>
        <p:sp>
          <p:nvSpPr>
            <p:cNvPr name="Freeform 17" id="17"/>
            <p:cNvSpPr/>
            <p:nvPr/>
          </p:nvSpPr>
          <p:spPr>
            <a:xfrm flipH="false" flipV="false" rot="0">
              <a:off x="49530" y="46990"/>
              <a:ext cx="918210" cy="308610"/>
            </a:xfrm>
            <a:custGeom>
              <a:avLst/>
              <a:gdLst/>
              <a:ahLst/>
              <a:cxnLst/>
              <a:rect r="r" b="b" t="t" l="l"/>
              <a:pathLst>
                <a:path h="308610" w="918210">
                  <a:moveTo>
                    <a:pt x="124460" y="46990"/>
                  </a:moveTo>
                  <a:cubicBezTo>
                    <a:pt x="711200" y="30480"/>
                    <a:pt x="711200" y="19050"/>
                    <a:pt x="726440" y="13970"/>
                  </a:cubicBezTo>
                  <a:cubicBezTo>
                    <a:pt x="749300" y="6350"/>
                    <a:pt x="786130" y="0"/>
                    <a:pt x="812800" y="6350"/>
                  </a:cubicBezTo>
                  <a:cubicBezTo>
                    <a:pt x="839470" y="12700"/>
                    <a:pt x="869950" y="35560"/>
                    <a:pt x="885190" y="52070"/>
                  </a:cubicBezTo>
                  <a:cubicBezTo>
                    <a:pt x="896620" y="63500"/>
                    <a:pt x="902970" y="73660"/>
                    <a:pt x="906780" y="90170"/>
                  </a:cubicBezTo>
                  <a:cubicBezTo>
                    <a:pt x="913130" y="111760"/>
                    <a:pt x="918210" y="149860"/>
                    <a:pt x="909320" y="175260"/>
                  </a:cubicBezTo>
                  <a:cubicBezTo>
                    <a:pt x="901700" y="201930"/>
                    <a:pt x="881380" y="229870"/>
                    <a:pt x="859790" y="246380"/>
                  </a:cubicBezTo>
                  <a:cubicBezTo>
                    <a:pt x="838200" y="261620"/>
                    <a:pt x="801370" y="270510"/>
                    <a:pt x="777240" y="271780"/>
                  </a:cubicBezTo>
                  <a:cubicBezTo>
                    <a:pt x="760730" y="273050"/>
                    <a:pt x="749300" y="270510"/>
                    <a:pt x="735330" y="264160"/>
                  </a:cubicBezTo>
                  <a:cubicBezTo>
                    <a:pt x="713740" y="254000"/>
                    <a:pt x="681990" y="232410"/>
                    <a:pt x="668020" y="209550"/>
                  </a:cubicBezTo>
                  <a:cubicBezTo>
                    <a:pt x="652780" y="186690"/>
                    <a:pt x="643890" y="153670"/>
                    <a:pt x="646430" y="127000"/>
                  </a:cubicBezTo>
                  <a:cubicBezTo>
                    <a:pt x="648970" y="99060"/>
                    <a:pt x="661670" y="67310"/>
                    <a:pt x="679450" y="46990"/>
                  </a:cubicBezTo>
                  <a:cubicBezTo>
                    <a:pt x="698500" y="26670"/>
                    <a:pt x="732790" y="11430"/>
                    <a:pt x="754380" y="5080"/>
                  </a:cubicBezTo>
                  <a:cubicBezTo>
                    <a:pt x="770890" y="0"/>
                    <a:pt x="782320" y="0"/>
                    <a:pt x="798830" y="3810"/>
                  </a:cubicBezTo>
                  <a:cubicBezTo>
                    <a:pt x="820420" y="7620"/>
                    <a:pt x="857250" y="26670"/>
                    <a:pt x="875030" y="40640"/>
                  </a:cubicBezTo>
                  <a:cubicBezTo>
                    <a:pt x="887730" y="52070"/>
                    <a:pt x="895350" y="60960"/>
                    <a:pt x="901700" y="76200"/>
                  </a:cubicBezTo>
                  <a:cubicBezTo>
                    <a:pt x="909320" y="97790"/>
                    <a:pt x="918210" y="134620"/>
                    <a:pt x="913130" y="161290"/>
                  </a:cubicBezTo>
                  <a:cubicBezTo>
                    <a:pt x="908050" y="187960"/>
                    <a:pt x="896620" y="217170"/>
                    <a:pt x="871220" y="236220"/>
                  </a:cubicBezTo>
                  <a:cubicBezTo>
                    <a:pt x="829310" y="269240"/>
                    <a:pt x="735330" y="284480"/>
                    <a:pt x="651510" y="295910"/>
                  </a:cubicBezTo>
                  <a:cubicBezTo>
                    <a:pt x="544830" y="308610"/>
                    <a:pt x="383540" y="297180"/>
                    <a:pt x="279400" y="292100"/>
                  </a:cubicBezTo>
                  <a:cubicBezTo>
                    <a:pt x="204470" y="289560"/>
                    <a:pt x="132080" y="294640"/>
                    <a:pt x="85090" y="278130"/>
                  </a:cubicBezTo>
                  <a:cubicBezTo>
                    <a:pt x="55880" y="265430"/>
                    <a:pt x="33020" y="246380"/>
                    <a:pt x="19050" y="227330"/>
                  </a:cubicBezTo>
                  <a:cubicBezTo>
                    <a:pt x="7620" y="210820"/>
                    <a:pt x="2540" y="191770"/>
                    <a:pt x="1270" y="172720"/>
                  </a:cubicBezTo>
                  <a:cubicBezTo>
                    <a:pt x="0" y="154940"/>
                    <a:pt x="3810" y="134620"/>
                    <a:pt x="11430" y="118110"/>
                  </a:cubicBezTo>
                  <a:cubicBezTo>
                    <a:pt x="19050" y="100330"/>
                    <a:pt x="29210" y="83820"/>
                    <a:pt x="45720" y="72390"/>
                  </a:cubicBezTo>
                  <a:cubicBezTo>
                    <a:pt x="64770" y="58420"/>
                    <a:pt x="124460" y="46990"/>
                    <a:pt x="124460" y="46990"/>
                  </a:cubicBezTo>
                </a:path>
              </a:pathLst>
            </a:custGeom>
            <a:solidFill>
              <a:srgbClr val="88A3CE"/>
            </a:solidFill>
            <a:ln cap="sq">
              <a:noFill/>
              <a:prstDash val="solid"/>
              <a:miter/>
            </a:ln>
          </p:spPr>
        </p:sp>
      </p:grpSp>
      <p:grpSp>
        <p:nvGrpSpPr>
          <p:cNvPr name="Group 18" id="18"/>
          <p:cNvGrpSpPr/>
          <p:nvPr/>
        </p:nvGrpSpPr>
        <p:grpSpPr>
          <a:xfrm rot="-5466542">
            <a:off x="11765173" y="771042"/>
            <a:ext cx="287533" cy="490131"/>
            <a:chOff x="0" y="0"/>
            <a:chExt cx="468630" cy="798830"/>
          </a:xfrm>
        </p:grpSpPr>
        <p:sp>
          <p:nvSpPr>
            <p:cNvPr name="Freeform 19" id="19"/>
            <p:cNvSpPr/>
            <p:nvPr/>
          </p:nvSpPr>
          <p:spPr>
            <a:xfrm flipH="false" flipV="false" rot="0">
              <a:off x="44450" y="43180"/>
              <a:ext cx="379730" cy="706120"/>
            </a:xfrm>
            <a:custGeom>
              <a:avLst/>
              <a:gdLst/>
              <a:ahLst/>
              <a:cxnLst/>
              <a:rect r="r" b="b" t="t" l="l"/>
              <a:pathLst>
                <a:path h="706120" w="379730">
                  <a:moveTo>
                    <a:pt x="236220" y="106680"/>
                  </a:moveTo>
                  <a:cubicBezTo>
                    <a:pt x="299720" y="463550"/>
                    <a:pt x="356870" y="494030"/>
                    <a:pt x="369570" y="533400"/>
                  </a:cubicBezTo>
                  <a:cubicBezTo>
                    <a:pt x="379730" y="562610"/>
                    <a:pt x="377190" y="591820"/>
                    <a:pt x="369570" y="617220"/>
                  </a:cubicBezTo>
                  <a:cubicBezTo>
                    <a:pt x="360680" y="641350"/>
                    <a:pt x="339090" y="668020"/>
                    <a:pt x="317500" y="683260"/>
                  </a:cubicBezTo>
                  <a:cubicBezTo>
                    <a:pt x="295910" y="697230"/>
                    <a:pt x="262890" y="706120"/>
                    <a:pt x="236220" y="703580"/>
                  </a:cubicBezTo>
                  <a:cubicBezTo>
                    <a:pt x="210820" y="702310"/>
                    <a:pt x="179070" y="689610"/>
                    <a:pt x="160020" y="671830"/>
                  </a:cubicBezTo>
                  <a:cubicBezTo>
                    <a:pt x="139700" y="655320"/>
                    <a:pt x="121920" y="626110"/>
                    <a:pt x="116840" y="599440"/>
                  </a:cubicBezTo>
                  <a:cubicBezTo>
                    <a:pt x="111760" y="574040"/>
                    <a:pt x="119380" y="538480"/>
                    <a:pt x="127000" y="516890"/>
                  </a:cubicBezTo>
                  <a:cubicBezTo>
                    <a:pt x="133350" y="501650"/>
                    <a:pt x="139700" y="492760"/>
                    <a:pt x="151130" y="482600"/>
                  </a:cubicBezTo>
                  <a:cubicBezTo>
                    <a:pt x="168910" y="467360"/>
                    <a:pt x="203200" y="449580"/>
                    <a:pt x="226060" y="444500"/>
                  </a:cubicBezTo>
                  <a:cubicBezTo>
                    <a:pt x="241300" y="440690"/>
                    <a:pt x="252730" y="440690"/>
                    <a:pt x="267970" y="444500"/>
                  </a:cubicBezTo>
                  <a:cubicBezTo>
                    <a:pt x="289560" y="449580"/>
                    <a:pt x="325120" y="469900"/>
                    <a:pt x="341630" y="485140"/>
                  </a:cubicBezTo>
                  <a:cubicBezTo>
                    <a:pt x="353060" y="495300"/>
                    <a:pt x="359410" y="504190"/>
                    <a:pt x="364490" y="519430"/>
                  </a:cubicBezTo>
                  <a:cubicBezTo>
                    <a:pt x="372110" y="541020"/>
                    <a:pt x="375920" y="580390"/>
                    <a:pt x="373380" y="603250"/>
                  </a:cubicBezTo>
                  <a:cubicBezTo>
                    <a:pt x="370840" y="618490"/>
                    <a:pt x="365760" y="629920"/>
                    <a:pt x="356870" y="642620"/>
                  </a:cubicBezTo>
                  <a:cubicBezTo>
                    <a:pt x="342900" y="660400"/>
                    <a:pt x="312420" y="685800"/>
                    <a:pt x="292100" y="695960"/>
                  </a:cubicBezTo>
                  <a:cubicBezTo>
                    <a:pt x="278130" y="702310"/>
                    <a:pt x="266700" y="704850"/>
                    <a:pt x="251460" y="704850"/>
                  </a:cubicBezTo>
                  <a:cubicBezTo>
                    <a:pt x="228600" y="703580"/>
                    <a:pt x="198120" y="695960"/>
                    <a:pt x="170180" y="680720"/>
                  </a:cubicBezTo>
                  <a:cubicBezTo>
                    <a:pt x="135890" y="662940"/>
                    <a:pt x="90170" y="631190"/>
                    <a:pt x="67310" y="594360"/>
                  </a:cubicBezTo>
                  <a:cubicBezTo>
                    <a:pt x="43180" y="554990"/>
                    <a:pt x="41910" y="508000"/>
                    <a:pt x="31750" y="449580"/>
                  </a:cubicBezTo>
                  <a:cubicBezTo>
                    <a:pt x="19050" y="364490"/>
                    <a:pt x="0" y="200660"/>
                    <a:pt x="6350" y="130810"/>
                  </a:cubicBezTo>
                  <a:cubicBezTo>
                    <a:pt x="10160" y="95250"/>
                    <a:pt x="15240" y="71120"/>
                    <a:pt x="27940" y="52070"/>
                  </a:cubicBezTo>
                  <a:cubicBezTo>
                    <a:pt x="38100" y="35560"/>
                    <a:pt x="52070" y="22860"/>
                    <a:pt x="69850" y="15240"/>
                  </a:cubicBezTo>
                  <a:cubicBezTo>
                    <a:pt x="91440" y="6350"/>
                    <a:pt x="125730" y="0"/>
                    <a:pt x="151130" y="7620"/>
                  </a:cubicBezTo>
                  <a:cubicBezTo>
                    <a:pt x="175260" y="13970"/>
                    <a:pt x="203200" y="35560"/>
                    <a:pt x="217170" y="54610"/>
                  </a:cubicBezTo>
                  <a:cubicBezTo>
                    <a:pt x="228600" y="69850"/>
                    <a:pt x="236220" y="106680"/>
                    <a:pt x="236220" y="106680"/>
                  </a:cubicBezTo>
                </a:path>
              </a:pathLst>
            </a:custGeom>
            <a:solidFill>
              <a:srgbClr val="88A3CE"/>
            </a:solidFill>
            <a:ln cap="sq">
              <a:noFill/>
              <a:prstDash val="solid"/>
              <a:miter/>
            </a:ln>
          </p:spPr>
        </p:sp>
      </p:grpSp>
      <p:sp>
        <p:nvSpPr>
          <p:cNvPr name="Freeform 20" id="20"/>
          <p:cNvSpPr/>
          <p:nvPr/>
        </p:nvSpPr>
        <p:spPr>
          <a:xfrm flipH="false" flipV="false" rot="-810510">
            <a:off x="803798" y="5291202"/>
            <a:ext cx="3727763" cy="3016099"/>
          </a:xfrm>
          <a:custGeom>
            <a:avLst/>
            <a:gdLst/>
            <a:ahLst/>
            <a:cxnLst/>
            <a:rect r="r" b="b" t="t" l="l"/>
            <a:pathLst>
              <a:path h="3016099" w="3727763">
                <a:moveTo>
                  <a:pt x="0" y="0"/>
                </a:moveTo>
                <a:lnTo>
                  <a:pt x="3727763" y="0"/>
                </a:lnTo>
                <a:lnTo>
                  <a:pt x="3727763" y="3016099"/>
                </a:lnTo>
                <a:lnTo>
                  <a:pt x="0" y="30160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2577985" y="5823095"/>
            <a:ext cx="3931155" cy="3187809"/>
          </a:xfrm>
          <a:custGeom>
            <a:avLst/>
            <a:gdLst/>
            <a:ahLst/>
            <a:cxnLst/>
            <a:rect r="r" b="b" t="t" l="l"/>
            <a:pathLst>
              <a:path h="3187809" w="3931155">
                <a:moveTo>
                  <a:pt x="0" y="0"/>
                </a:moveTo>
                <a:lnTo>
                  <a:pt x="3931155" y="0"/>
                </a:lnTo>
                <a:lnTo>
                  <a:pt x="3931155" y="3187809"/>
                </a:lnTo>
                <a:lnTo>
                  <a:pt x="0" y="3187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1403001" y="2383739"/>
            <a:ext cx="7284801" cy="471805"/>
          </a:xfrm>
          <a:prstGeom prst="rect">
            <a:avLst/>
          </a:prstGeom>
        </p:spPr>
        <p:txBody>
          <a:bodyPr anchor="t" rtlCol="false" tIns="0" lIns="0" bIns="0" rIns="0">
            <a:spAutoFit/>
          </a:bodyPr>
          <a:lstStyle/>
          <a:p>
            <a:pPr algn="ctr">
              <a:lnSpc>
                <a:spcPts val="3919"/>
              </a:lnSpc>
            </a:pPr>
            <a:r>
              <a:rPr lang="en-US" sz="2799" b="true">
                <a:solidFill>
                  <a:srgbClr val="05066D"/>
                </a:solidFill>
                <a:latin typeface="Montserrat Bold"/>
                <a:ea typeface="Montserrat Bold"/>
                <a:cs typeface="Montserrat Bold"/>
                <a:sym typeface="Montserrat Bold"/>
              </a:rPr>
              <a:t>Results Discussion</a:t>
            </a:r>
          </a:p>
        </p:txBody>
      </p:sp>
      <p:sp>
        <p:nvSpPr>
          <p:cNvPr name="TextBox 23" id="23"/>
          <p:cNvSpPr txBox="true"/>
          <p:nvPr/>
        </p:nvSpPr>
        <p:spPr>
          <a:xfrm rot="0">
            <a:off x="11059724" y="4023778"/>
            <a:ext cx="5449417" cy="1699895"/>
          </a:xfrm>
          <a:prstGeom prst="rect">
            <a:avLst/>
          </a:prstGeom>
        </p:spPr>
        <p:txBody>
          <a:bodyPr anchor="t" rtlCol="false" tIns="0" lIns="0" bIns="0" rIns="0">
            <a:spAutoFit/>
          </a:bodyPr>
          <a:lstStyle/>
          <a:p>
            <a:pPr algn="ctr">
              <a:lnSpc>
                <a:spcPts val="3430"/>
              </a:lnSpc>
            </a:pPr>
            <a:r>
              <a:rPr lang="en-US" sz="2450">
                <a:solidFill>
                  <a:srgbClr val="05066D"/>
                </a:solidFill>
                <a:latin typeface="Montserrat"/>
                <a:ea typeface="Montserrat"/>
                <a:cs typeface="Montserrat"/>
                <a:sym typeface="Montserrat"/>
              </a:rPr>
              <a:t>The semi-supervised approach performed well in segmenting the Left Ventricle (LV), Right Ventricle (RV), and Myocardium (MYO)</a:t>
            </a:r>
          </a:p>
        </p:txBody>
      </p:sp>
      <p:sp>
        <p:nvSpPr>
          <p:cNvPr name="TextBox 24" id="24"/>
          <p:cNvSpPr txBox="true"/>
          <p:nvPr/>
        </p:nvSpPr>
        <p:spPr>
          <a:xfrm rot="0">
            <a:off x="3815775" y="6882384"/>
            <a:ext cx="7112377" cy="2128520"/>
          </a:xfrm>
          <a:prstGeom prst="rect">
            <a:avLst/>
          </a:prstGeom>
        </p:spPr>
        <p:txBody>
          <a:bodyPr anchor="t" rtlCol="false" tIns="0" lIns="0" bIns="0" rIns="0">
            <a:spAutoFit/>
          </a:bodyPr>
          <a:lstStyle/>
          <a:p>
            <a:pPr algn="ctr">
              <a:lnSpc>
                <a:spcPts val="3430"/>
              </a:lnSpc>
            </a:pPr>
            <a:r>
              <a:rPr lang="en-US" sz="2450">
                <a:solidFill>
                  <a:srgbClr val="05066D"/>
                </a:solidFill>
                <a:latin typeface="Montserrat"/>
                <a:ea typeface="Montserrat"/>
                <a:cs typeface="Montserrat"/>
                <a:sym typeface="Montserrat"/>
              </a:rPr>
              <a:t>DANN model excelled in Short Axis (SA) segmentations, especially in terms of Hausdorff Distance. Both models outperformed traditional supervised learning methods in handling diverse datasets.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TextBox 2" id="2"/>
          <p:cNvSpPr txBox="true"/>
          <p:nvPr/>
        </p:nvSpPr>
        <p:spPr>
          <a:xfrm rot="0">
            <a:off x="2134311" y="699976"/>
            <a:ext cx="14019378" cy="1028700"/>
          </a:xfrm>
          <a:prstGeom prst="rect">
            <a:avLst/>
          </a:prstGeom>
        </p:spPr>
        <p:txBody>
          <a:bodyPr anchor="t" rtlCol="false" tIns="0" lIns="0" bIns="0" rIns="0">
            <a:spAutoFit/>
          </a:bodyPr>
          <a:lstStyle/>
          <a:p>
            <a:pPr algn="ctr">
              <a:lnSpc>
                <a:spcPts val="8400"/>
              </a:lnSpc>
            </a:pPr>
            <a:r>
              <a:rPr lang="en-US" sz="6000" b="true">
                <a:solidFill>
                  <a:srgbClr val="05066D"/>
                </a:solidFill>
                <a:latin typeface="Montserrat Bold"/>
                <a:ea typeface="Montserrat Bold"/>
                <a:cs typeface="Montserrat Bold"/>
                <a:sym typeface="Montserrat Bold"/>
              </a:rPr>
              <a:t>Conclusion</a:t>
            </a:r>
          </a:p>
        </p:txBody>
      </p:sp>
      <p:grpSp>
        <p:nvGrpSpPr>
          <p:cNvPr name="Group 3" id="3"/>
          <p:cNvGrpSpPr/>
          <p:nvPr/>
        </p:nvGrpSpPr>
        <p:grpSpPr>
          <a:xfrm rot="0">
            <a:off x="5997496" y="383210"/>
            <a:ext cx="627698" cy="634365"/>
            <a:chOff x="0" y="0"/>
            <a:chExt cx="836930" cy="845820"/>
          </a:xfrm>
        </p:grpSpPr>
        <p:sp>
          <p:nvSpPr>
            <p:cNvPr name="Freeform 4" id="4"/>
            <p:cNvSpPr/>
            <p:nvPr/>
          </p:nvSpPr>
          <p:spPr>
            <a:xfrm flipH="false" flipV="false" rot="0">
              <a:off x="45720" y="48260"/>
              <a:ext cx="746760" cy="748030"/>
            </a:xfrm>
            <a:custGeom>
              <a:avLst/>
              <a:gdLst/>
              <a:ahLst/>
              <a:cxnLst/>
              <a:rect r="r" b="b" t="t" l="l"/>
              <a:pathLst>
                <a:path h="748030" w="746760">
                  <a:moveTo>
                    <a:pt x="541020" y="712470"/>
                  </a:moveTo>
                  <a:cubicBezTo>
                    <a:pt x="17780" y="205740"/>
                    <a:pt x="15240" y="201930"/>
                    <a:pt x="10160" y="186690"/>
                  </a:cubicBezTo>
                  <a:cubicBezTo>
                    <a:pt x="3810" y="163830"/>
                    <a:pt x="0" y="124460"/>
                    <a:pt x="8890" y="99060"/>
                  </a:cubicBezTo>
                  <a:cubicBezTo>
                    <a:pt x="16510" y="72390"/>
                    <a:pt x="38100" y="44450"/>
                    <a:pt x="59690" y="27940"/>
                  </a:cubicBezTo>
                  <a:cubicBezTo>
                    <a:pt x="82550" y="11430"/>
                    <a:pt x="116840" y="1270"/>
                    <a:pt x="143510" y="2540"/>
                  </a:cubicBezTo>
                  <a:cubicBezTo>
                    <a:pt x="171450" y="3810"/>
                    <a:pt x="207010" y="20320"/>
                    <a:pt x="226060" y="33020"/>
                  </a:cubicBezTo>
                  <a:cubicBezTo>
                    <a:pt x="240030" y="43180"/>
                    <a:pt x="247650" y="52070"/>
                    <a:pt x="255270" y="66040"/>
                  </a:cubicBezTo>
                  <a:cubicBezTo>
                    <a:pt x="266700" y="87630"/>
                    <a:pt x="275590" y="128270"/>
                    <a:pt x="275590" y="151130"/>
                  </a:cubicBezTo>
                  <a:cubicBezTo>
                    <a:pt x="275590" y="168910"/>
                    <a:pt x="273050" y="180340"/>
                    <a:pt x="265430" y="194310"/>
                  </a:cubicBezTo>
                  <a:cubicBezTo>
                    <a:pt x="254000" y="215900"/>
                    <a:pt x="229870" y="246380"/>
                    <a:pt x="205740" y="259080"/>
                  </a:cubicBezTo>
                  <a:cubicBezTo>
                    <a:pt x="181610" y="273050"/>
                    <a:pt x="143510" y="276860"/>
                    <a:pt x="120650" y="275590"/>
                  </a:cubicBezTo>
                  <a:cubicBezTo>
                    <a:pt x="102870" y="274320"/>
                    <a:pt x="91440" y="270510"/>
                    <a:pt x="77470" y="261620"/>
                  </a:cubicBezTo>
                  <a:cubicBezTo>
                    <a:pt x="57150" y="250190"/>
                    <a:pt x="27940" y="224790"/>
                    <a:pt x="16510" y="199390"/>
                  </a:cubicBezTo>
                  <a:cubicBezTo>
                    <a:pt x="3810" y="175260"/>
                    <a:pt x="0" y="139700"/>
                    <a:pt x="5080" y="113030"/>
                  </a:cubicBezTo>
                  <a:cubicBezTo>
                    <a:pt x="10160" y="86360"/>
                    <a:pt x="27940" y="55880"/>
                    <a:pt x="48260" y="36830"/>
                  </a:cubicBezTo>
                  <a:cubicBezTo>
                    <a:pt x="69850" y="19050"/>
                    <a:pt x="105410" y="6350"/>
                    <a:pt x="129540" y="2540"/>
                  </a:cubicBezTo>
                  <a:cubicBezTo>
                    <a:pt x="146050" y="0"/>
                    <a:pt x="157480" y="1270"/>
                    <a:pt x="173990" y="6350"/>
                  </a:cubicBezTo>
                  <a:cubicBezTo>
                    <a:pt x="195580" y="13970"/>
                    <a:pt x="214630" y="27940"/>
                    <a:pt x="246380" y="54610"/>
                  </a:cubicBezTo>
                  <a:cubicBezTo>
                    <a:pt x="337820" y="129540"/>
                    <a:pt x="645160" y="457200"/>
                    <a:pt x="708660" y="537210"/>
                  </a:cubicBezTo>
                  <a:cubicBezTo>
                    <a:pt x="726440" y="560070"/>
                    <a:pt x="734060" y="566420"/>
                    <a:pt x="739140" y="585470"/>
                  </a:cubicBezTo>
                  <a:cubicBezTo>
                    <a:pt x="745490" y="609600"/>
                    <a:pt x="746760" y="646430"/>
                    <a:pt x="736600" y="671830"/>
                  </a:cubicBezTo>
                  <a:cubicBezTo>
                    <a:pt x="726440" y="695960"/>
                    <a:pt x="698500" y="722630"/>
                    <a:pt x="676910" y="734060"/>
                  </a:cubicBezTo>
                  <a:cubicBezTo>
                    <a:pt x="659130" y="744220"/>
                    <a:pt x="641350" y="748030"/>
                    <a:pt x="621030" y="746760"/>
                  </a:cubicBezTo>
                  <a:cubicBezTo>
                    <a:pt x="595630" y="744220"/>
                    <a:pt x="541020" y="712470"/>
                    <a:pt x="541020" y="712470"/>
                  </a:cubicBezTo>
                </a:path>
              </a:pathLst>
            </a:custGeom>
            <a:solidFill>
              <a:srgbClr val="88A3CE"/>
            </a:solidFill>
            <a:ln cap="sq">
              <a:noFill/>
              <a:prstDash val="solid"/>
              <a:miter/>
            </a:ln>
          </p:spPr>
        </p:sp>
      </p:grpSp>
      <p:grpSp>
        <p:nvGrpSpPr>
          <p:cNvPr name="Group 5" id="5"/>
          <p:cNvGrpSpPr/>
          <p:nvPr/>
        </p:nvGrpSpPr>
        <p:grpSpPr>
          <a:xfrm rot="0">
            <a:off x="6605191" y="293675"/>
            <a:ext cx="296228" cy="615315"/>
            <a:chOff x="0" y="0"/>
            <a:chExt cx="394970" cy="820420"/>
          </a:xfrm>
        </p:grpSpPr>
        <p:sp>
          <p:nvSpPr>
            <p:cNvPr name="Freeform 6" id="6"/>
            <p:cNvSpPr/>
            <p:nvPr/>
          </p:nvSpPr>
          <p:spPr>
            <a:xfrm flipH="false" flipV="false" rot="0">
              <a:off x="48260" y="49530"/>
              <a:ext cx="311150" cy="722630"/>
            </a:xfrm>
            <a:custGeom>
              <a:avLst/>
              <a:gdLst/>
              <a:ahLst/>
              <a:cxnLst/>
              <a:rect r="r" b="b" t="t" l="l"/>
              <a:pathLst>
                <a:path h="722630" w="311150">
                  <a:moveTo>
                    <a:pt x="66040" y="626110"/>
                  </a:moveTo>
                  <a:cubicBezTo>
                    <a:pt x="2540" y="208280"/>
                    <a:pt x="11430" y="87630"/>
                    <a:pt x="33020" y="48260"/>
                  </a:cubicBezTo>
                  <a:cubicBezTo>
                    <a:pt x="40640" y="31750"/>
                    <a:pt x="49530" y="27940"/>
                    <a:pt x="63500" y="20320"/>
                  </a:cubicBezTo>
                  <a:cubicBezTo>
                    <a:pt x="83820" y="10160"/>
                    <a:pt x="118110" y="0"/>
                    <a:pt x="143510" y="2540"/>
                  </a:cubicBezTo>
                  <a:cubicBezTo>
                    <a:pt x="168910" y="5080"/>
                    <a:pt x="199390" y="19050"/>
                    <a:pt x="218440" y="36830"/>
                  </a:cubicBezTo>
                  <a:cubicBezTo>
                    <a:pt x="237490" y="53340"/>
                    <a:pt x="252730" y="82550"/>
                    <a:pt x="257810" y="107950"/>
                  </a:cubicBezTo>
                  <a:cubicBezTo>
                    <a:pt x="261620" y="133350"/>
                    <a:pt x="256540" y="166370"/>
                    <a:pt x="245110" y="189230"/>
                  </a:cubicBezTo>
                  <a:cubicBezTo>
                    <a:pt x="232410" y="212090"/>
                    <a:pt x="204470" y="234950"/>
                    <a:pt x="185420" y="246380"/>
                  </a:cubicBezTo>
                  <a:cubicBezTo>
                    <a:pt x="172720" y="254000"/>
                    <a:pt x="161290" y="256540"/>
                    <a:pt x="146050" y="257810"/>
                  </a:cubicBezTo>
                  <a:cubicBezTo>
                    <a:pt x="124460" y="257810"/>
                    <a:pt x="85090" y="250190"/>
                    <a:pt x="66040" y="240030"/>
                  </a:cubicBezTo>
                  <a:cubicBezTo>
                    <a:pt x="52070" y="233680"/>
                    <a:pt x="43180" y="226060"/>
                    <a:pt x="34290" y="214630"/>
                  </a:cubicBezTo>
                  <a:cubicBezTo>
                    <a:pt x="20320" y="196850"/>
                    <a:pt x="6350" y="160020"/>
                    <a:pt x="2540" y="138430"/>
                  </a:cubicBezTo>
                  <a:cubicBezTo>
                    <a:pt x="0" y="123190"/>
                    <a:pt x="1270" y="111760"/>
                    <a:pt x="7620" y="96520"/>
                  </a:cubicBezTo>
                  <a:cubicBezTo>
                    <a:pt x="13970" y="76200"/>
                    <a:pt x="31750" y="44450"/>
                    <a:pt x="52070" y="29210"/>
                  </a:cubicBezTo>
                  <a:cubicBezTo>
                    <a:pt x="72390" y="12700"/>
                    <a:pt x="107950" y="3810"/>
                    <a:pt x="129540" y="1270"/>
                  </a:cubicBezTo>
                  <a:cubicBezTo>
                    <a:pt x="146050" y="0"/>
                    <a:pt x="156210" y="2540"/>
                    <a:pt x="171450" y="7620"/>
                  </a:cubicBezTo>
                  <a:cubicBezTo>
                    <a:pt x="191770" y="16510"/>
                    <a:pt x="222250" y="35560"/>
                    <a:pt x="236220" y="57150"/>
                  </a:cubicBezTo>
                  <a:cubicBezTo>
                    <a:pt x="251460" y="78740"/>
                    <a:pt x="260350" y="110490"/>
                    <a:pt x="259080" y="135890"/>
                  </a:cubicBezTo>
                  <a:cubicBezTo>
                    <a:pt x="257810" y="161290"/>
                    <a:pt x="227330" y="210820"/>
                    <a:pt x="229870" y="212090"/>
                  </a:cubicBezTo>
                  <a:cubicBezTo>
                    <a:pt x="231140" y="213360"/>
                    <a:pt x="243840" y="182880"/>
                    <a:pt x="250190" y="185420"/>
                  </a:cubicBezTo>
                  <a:cubicBezTo>
                    <a:pt x="273050" y="191770"/>
                    <a:pt x="311150" y="562610"/>
                    <a:pt x="294640" y="636270"/>
                  </a:cubicBezTo>
                  <a:cubicBezTo>
                    <a:pt x="289560" y="661670"/>
                    <a:pt x="280670" y="670560"/>
                    <a:pt x="266700" y="684530"/>
                  </a:cubicBezTo>
                  <a:cubicBezTo>
                    <a:pt x="248920" y="701040"/>
                    <a:pt x="217170" y="717550"/>
                    <a:pt x="190500" y="720090"/>
                  </a:cubicBezTo>
                  <a:cubicBezTo>
                    <a:pt x="165100" y="722630"/>
                    <a:pt x="132080" y="712470"/>
                    <a:pt x="110490" y="695960"/>
                  </a:cubicBezTo>
                  <a:cubicBezTo>
                    <a:pt x="90170" y="680720"/>
                    <a:pt x="66040" y="626110"/>
                    <a:pt x="66040" y="626110"/>
                  </a:cubicBezTo>
                </a:path>
              </a:pathLst>
            </a:custGeom>
            <a:solidFill>
              <a:srgbClr val="88A3CE"/>
            </a:solidFill>
            <a:ln cap="sq">
              <a:noFill/>
              <a:prstDash val="solid"/>
              <a:miter/>
            </a:ln>
          </p:spPr>
        </p:sp>
      </p:grpSp>
      <p:grpSp>
        <p:nvGrpSpPr>
          <p:cNvPr name="Group 7" id="7"/>
          <p:cNvGrpSpPr/>
          <p:nvPr/>
        </p:nvGrpSpPr>
        <p:grpSpPr>
          <a:xfrm rot="0">
            <a:off x="6007021" y="1038530"/>
            <a:ext cx="592455" cy="303847"/>
            <a:chOff x="0" y="0"/>
            <a:chExt cx="789940" cy="405130"/>
          </a:xfrm>
        </p:grpSpPr>
        <p:sp>
          <p:nvSpPr>
            <p:cNvPr name="Freeform 8" id="8"/>
            <p:cNvSpPr/>
            <p:nvPr/>
          </p:nvSpPr>
          <p:spPr>
            <a:xfrm flipH="false" flipV="false" rot="0">
              <a:off x="48260" y="48260"/>
              <a:ext cx="692150" cy="309880"/>
            </a:xfrm>
            <a:custGeom>
              <a:avLst/>
              <a:gdLst/>
              <a:ahLst/>
              <a:cxnLst/>
              <a:rect r="r" b="b" t="t" l="l"/>
              <a:pathLst>
                <a:path h="309880" w="692150">
                  <a:moveTo>
                    <a:pt x="553720" y="278130"/>
                  </a:moveTo>
                  <a:cubicBezTo>
                    <a:pt x="351790" y="256540"/>
                    <a:pt x="271780" y="250190"/>
                    <a:pt x="234950" y="262890"/>
                  </a:cubicBezTo>
                  <a:cubicBezTo>
                    <a:pt x="214630" y="270510"/>
                    <a:pt x="210820" y="288290"/>
                    <a:pt x="191770" y="294640"/>
                  </a:cubicBezTo>
                  <a:cubicBezTo>
                    <a:pt x="170180" y="303530"/>
                    <a:pt x="133350" y="309880"/>
                    <a:pt x="106680" y="303530"/>
                  </a:cubicBezTo>
                  <a:cubicBezTo>
                    <a:pt x="80010" y="297180"/>
                    <a:pt x="49530" y="275590"/>
                    <a:pt x="33020" y="259080"/>
                  </a:cubicBezTo>
                  <a:cubicBezTo>
                    <a:pt x="21590" y="246380"/>
                    <a:pt x="16510" y="234950"/>
                    <a:pt x="11430" y="220980"/>
                  </a:cubicBezTo>
                  <a:cubicBezTo>
                    <a:pt x="6350" y="207010"/>
                    <a:pt x="1270" y="194310"/>
                    <a:pt x="2540" y="177800"/>
                  </a:cubicBezTo>
                  <a:cubicBezTo>
                    <a:pt x="3810" y="154940"/>
                    <a:pt x="10160" y="118110"/>
                    <a:pt x="26670" y="95250"/>
                  </a:cubicBezTo>
                  <a:cubicBezTo>
                    <a:pt x="41910" y="73660"/>
                    <a:pt x="69850" y="52070"/>
                    <a:pt x="95250" y="44450"/>
                  </a:cubicBezTo>
                  <a:cubicBezTo>
                    <a:pt x="120650" y="35560"/>
                    <a:pt x="158750" y="39370"/>
                    <a:pt x="181610" y="45720"/>
                  </a:cubicBezTo>
                  <a:cubicBezTo>
                    <a:pt x="196850" y="49530"/>
                    <a:pt x="207010" y="54610"/>
                    <a:pt x="219710" y="66040"/>
                  </a:cubicBezTo>
                  <a:cubicBezTo>
                    <a:pt x="236220" y="81280"/>
                    <a:pt x="260350" y="111760"/>
                    <a:pt x="266700" y="137160"/>
                  </a:cubicBezTo>
                  <a:cubicBezTo>
                    <a:pt x="274320" y="163830"/>
                    <a:pt x="271780" y="198120"/>
                    <a:pt x="261620" y="223520"/>
                  </a:cubicBezTo>
                  <a:cubicBezTo>
                    <a:pt x="251460" y="248920"/>
                    <a:pt x="228600" y="274320"/>
                    <a:pt x="205740" y="288290"/>
                  </a:cubicBezTo>
                  <a:cubicBezTo>
                    <a:pt x="181610" y="302260"/>
                    <a:pt x="148590" y="309880"/>
                    <a:pt x="120650" y="306070"/>
                  </a:cubicBezTo>
                  <a:cubicBezTo>
                    <a:pt x="93980" y="303530"/>
                    <a:pt x="63500" y="288290"/>
                    <a:pt x="43180" y="269240"/>
                  </a:cubicBezTo>
                  <a:cubicBezTo>
                    <a:pt x="24130" y="250190"/>
                    <a:pt x="8890" y="215900"/>
                    <a:pt x="3810" y="193040"/>
                  </a:cubicBezTo>
                  <a:cubicBezTo>
                    <a:pt x="0" y="176530"/>
                    <a:pt x="0" y="165100"/>
                    <a:pt x="3810" y="148590"/>
                  </a:cubicBezTo>
                  <a:cubicBezTo>
                    <a:pt x="10160" y="127000"/>
                    <a:pt x="29210" y="93980"/>
                    <a:pt x="45720" y="73660"/>
                  </a:cubicBezTo>
                  <a:cubicBezTo>
                    <a:pt x="59690" y="55880"/>
                    <a:pt x="71120" y="43180"/>
                    <a:pt x="93980" y="31750"/>
                  </a:cubicBezTo>
                  <a:cubicBezTo>
                    <a:pt x="132080" y="13970"/>
                    <a:pt x="207010" y="6350"/>
                    <a:pt x="264160" y="2540"/>
                  </a:cubicBezTo>
                  <a:cubicBezTo>
                    <a:pt x="322580" y="0"/>
                    <a:pt x="383540" y="7620"/>
                    <a:pt x="441960" y="15240"/>
                  </a:cubicBezTo>
                  <a:cubicBezTo>
                    <a:pt x="501650" y="22860"/>
                    <a:pt x="575310" y="27940"/>
                    <a:pt x="617220" y="49530"/>
                  </a:cubicBezTo>
                  <a:cubicBezTo>
                    <a:pt x="645160" y="63500"/>
                    <a:pt x="666750" y="86360"/>
                    <a:pt x="678180" y="106680"/>
                  </a:cubicBezTo>
                  <a:cubicBezTo>
                    <a:pt x="688340" y="124460"/>
                    <a:pt x="692150" y="143510"/>
                    <a:pt x="690880" y="162560"/>
                  </a:cubicBezTo>
                  <a:cubicBezTo>
                    <a:pt x="688340" y="186690"/>
                    <a:pt x="674370" y="222250"/>
                    <a:pt x="657860" y="241300"/>
                  </a:cubicBezTo>
                  <a:cubicBezTo>
                    <a:pt x="645160" y="256540"/>
                    <a:pt x="627380" y="266700"/>
                    <a:pt x="610870" y="273050"/>
                  </a:cubicBezTo>
                  <a:cubicBezTo>
                    <a:pt x="593090" y="278130"/>
                    <a:pt x="553720" y="278130"/>
                    <a:pt x="553720" y="278130"/>
                  </a:cubicBezTo>
                </a:path>
              </a:pathLst>
            </a:custGeom>
            <a:solidFill>
              <a:srgbClr val="88A3CE"/>
            </a:solidFill>
            <a:ln cap="sq">
              <a:noFill/>
              <a:prstDash val="solid"/>
              <a:miter/>
            </a:ln>
          </p:spPr>
        </p:sp>
      </p:grpSp>
      <p:grpSp>
        <p:nvGrpSpPr>
          <p:cNvPr name="Group 9" id="9"/>
          <p:cNvGrpSpPr/>
          <p:nvPr/>
        </p:nvGrpSpPr>
        <p:grpSpPr>
          <a:xfrm rot="-5466542">
            <a:off x="11454548" y="343963"/>
            <a:ext cx="552469" cy="522858"/>
            <a:chOff x="0" y="0"/>
            <a:chExt cx="900430" cy="852170"/>
          </a:xfrm>
        </p:grpSpPr>
        <p:sp>
          <p:nvSpPr>
            <p:cNvPr name="Freeform 10" id="10"/>
            <p:cNvSpPr/>
            <p:nvPr/>
          </p:nvSpPr>
          <p:spPr>
            <a:xfrm flipH="false" flipV="false" rot="0">
              <a:off x="45720" y="48260"/>
              <a:ext cx="807720" cy="755650"/>
            </a:xfrm>
            <a:custGeom>
              <a:avLst/>
              <a:gdLst/>
              <a:ahLst/>
              <a:cxnLst/>
              <a:rect r="r" b="b" t="t" l="l"/>
              <a:pathLst>
                <a:path h="755650" w="807720">
                  <a:moveTo>
                    <a:pt x="208280" y="41910"/>
                  </a:moveTo>
                  <a:cubicBezTo>
                    <a:pt x="571500" y="396240"/>
                    <a:pt x="746760" y="495300"/>
                    <a:pt x="786130" y="544830"/>
                  </a:cubicBezTo>
                  <a:cubicBezTo>
                    <a:pt x="798830" y="561340"/>
                    <a:pt x="800100" y="568960"/>
                    <a:pt x="802640" y="585470"/>
                  </a:cubicBezTo>
                  <a:cubicBezTo>
                    <a:pt x="806450" y="608330"/>
                    <a:pt x="805180" y="646430"/>
                    <a:pt x="795020" y="671830"/>
                  </a:cubicBezTo>
                  <a:cubicBezTo>
                    <a:pt x="783590" y="697230"/>
                    <a:pt x="759460" y="722630"/>
                    <a:pt x="735330" y="735330"/>
                  </a:cubicBezTo>
                  <a:cubicBezTo>
                    <a:pt x="711200" y="749300"/>
                    <a:pt x="676910" y="755650"/>
                    <a:pt x="650240" y="750570"/>
                  </a:cubicBezTo>
                  <a:cubicBezTo>
                    <a:pt x="622300" y="746760"/>
                    <a:pt x="591820" y="731520"/>
                    <a:pt x="572770" y="711200"/>
                  </a:cubicBezTo>
                  <a:cubicBezTo>
                    <a:pt x="553720" y="692150"/>
                    <a:pt x="539750" y="655320"/>
                    <a:pt x="534670" y="632460"/>
                  </a:cubicBezTo>
                  <a:cubicBezTo>
                    <a:pt x="532130" y="615950"/>
                    <a:pt x="533400" y="603250"/>
                    <a:pt x="537210" y="589280"/>
                  </a:cubicBezTo>
                  <a:cubicBezTo>
                    <a:pt x="539750" y="574040"/>
                    <a:pt x="543560" y="561340"/>
                    <a:pt x="552450" y="547370"/>
                  </a:cubicBezTo>
                  <a:cubicBezTo>
                    <a:pt x="566420" y="528320"/>
                    <a:pt x="593090" y="501650"/>
                    <a:pt x="618490" y="490220"/>
                  </a:cubicBezTo>
                  <a:cubicBezTo>
                    <a:pt x="643890" y="480060"/>
                    <a:pt x="681990" y="480060"/>
                    <a:pt x="704850" y="485140"/>
                  </a:cubicBezTo>
                  <a:cubicBezTo>
                    <a:pt x="721360" y="487680"/>
                    <a:pt x="731520" y="492760"/>
                    <a:pt x="745490" y="502920"/>
                  </a:cubicBezTo>
                  <a:cubicBezTo>
                    <a:pt x="763270" y="516890"/>
                    <a:pt x="789940" y="544830"/>
                    <a:pt x="798830" y="571500"/>
                  </a:cubicBezTo>
                  <a:cubicBezTo>
                    <a:pt x="807720" y="596900"/>
                    <a:pt x="807720" y="632460"/>
                    <a:pt x="800100" y="657860"/>
                  </a:cubicBezTo>
                  <a:cubicBezTo>
                    <a:pt x="791210" y="684530"/>
                    <a:pt x="770890" y="712470"/>
                    <a:pt x="748030" y="727710"/>
                  </a:cubicBezTo>
                  <a:cubicBezTo>
                    <a:pt x="725170" y="744220"/>
                    <a:pt x="688340" y="751840"/>
                    <a:pt x="664210" y="751840"/>
                  </a:cubicBezTo>
                  <a:cubicBezTo>
                    <a:pt x="647700" y="753110"/>
                    <a:pt x="638810" y="749300"/>
                    <a:pt x="621030" y="742950"/>
                  </a:cubicBezTo>
                  <a:cubicBezTo>
                    <a:pt x="594360" y="732790"/>
                    <a:pt x="552450" y="708660"/>
                    <a:pt x="518160" y="684530"/>
                  </a:cubicBezTo>
                  <a:cubicBezTo>
                    <a:pt x="481330" y="659130"/>
                    <a:pt x="450850" y="635000"/>
                    <a:pt x="407670" y="594360"/>
                  </a:cubicBezTo>
                  <a:cubicBezTo>
                    <a:pt x="335280" y="530860"/>
                    <a:pt x="210820" y="405130"/>
                    <a:pt x="139700" y="326390"/>
                  </a:cubicBezTo>
                  <a:cubicBezTo>
                    <a:pt x="87630" y="270510"/>
                    <a:pt x="33020" y="220980"/>
                    <a:pt x="13970" y="175260"/>
                  </a:cubicBezTo>
                  <a:cubicBezTo>
                    <a:pt x="1270" y="144780"/>
                    <a:pt x="0" y="115570"/>
                    <a:pt x="5080" y="91440"/>
                  </a:cubicBezTo>
                  <a:cubicBezTo>
                    <a:pt x="7620" y="72390"/>
                    <a:pt x="19050" y="54610"/>
                    <a:pt x="30480" y="41910"/>
                  </a:cubicBezTo>
                  <a:cubicBezTo>
                    <a:pt x="43180" y="27940"/>
                    <a:pt x="60960" y="16510"/>
                    <a:pt x="77470" y="10160"/>
                  </a:cubicBezTo>
                  <a:cubicBezTo>
                    <a:pt x="95250" y="2540"/>
                    <a:pt x="114300" y="0"/>
                    <a:pt x="134620" y="2540"/>
                  </a:cubicBezTo>
                  <a:cubicBezTo>
                    <a:pt x="157480" y="7620"/>
                    <a:pt x="208280" y="41910"/>
                    <a:pt x="208280" y="41910"/>
                  </a:cubicBezTo>
                </a:path>
              </a:pathLst>
            </a:custGeom>
            <a:solidFill>
              <a:srgbClr val="88A3CE"/>
            </a:solidFill>
            <a:ln cap="sq">
              <a:noFill/>
              <a:prstDash val="solid"/>
              <a:miter/>
            </a:ln>
          </p:spPr>
        </p:sp>
      </p:grpSp>
      <p:grpSp>
        <p:nvGrpSpPr>
          <p:cNvPr name="Group 11" id="11"/>
          <p:cNvGrpSpPr/>
          <p:nvPr/>
        </p:nvGrpSpPr>
        <p:grpSpPr>
          <a:xfrm rot="-6364751">
            <a:off x="10950980" y="433656"/>
            <a:ext cx="621819" cy="241559"/>
            <a:chOff x="0" y="0"/>
            <a:chExt cx="1013460" cy="393700"/>
          </a:xfrm>
        </p:grpSpPr>
        <p:sp>
          <p:nvSpPr>
            <p:cNvPr name="Freeform 12" id="12"/>
            <p:cNvSpPr/>
            <p:nvPr/>
          </p:nvSpPr>
          <p:spPr>
            <a:xfrm flipH="false" flipV="false" rot="0">
              <a:off x="49530" y="46990"/>
              <a:ext cx="918210" cy="308610"/>
            </a:xfrm>
            <a:custGeom>
              <a:avLst/>
              <a:gdLst/>
              <a:ahLst/>
              <a:cxnLst/>
              <a:rect r="r" b="b" t="t" l="l"/>
              <a:pathLst>
                <a:path h="308610" w="918210">
                  <a:moveTo>
                    <a:pt x="124460" y="46990"/>
                  </a:moveTo>
                  <a:cubicBezTo>
                    <a:pt x="711200" y="30480"/>
                    <a:pt x="711200" y="19050"/>
                    <a:pt x="726440" y="13970"/>
                  </a:cubicBezTo>
                  <a:cubicBezTo>
                    <a:pt x="749300" y="6350"/>
                    <a:pt x="786130" y="0"/>
                    <a:pt x="812800" y="6350"/>
                  </a:cubicBezTo>
                  <a:cubicBezTo>
                    <a:pt x="839470" y="12700"/>
                    <a:pt x="869950" y="35560"/>
                    <a:pt x="885190" y="52070"/>
                  </a:cubicBezTo>
                  <a:cubicBezTo>
                    <a:pt x="896620" y="63500"/>
                    <a:pt x="902970" y="73660"/>
                    <a:pt x="906780" y="90170"/>
                  </a:cubicBezTo>
                  <a:cubicBezTo>
                    <a:pt x="913130" y="111760"/>
                    <a:pt x="918210" y="149860"/>
                    <a:pt x="909320" y="175260"/>
                  </a:cubicBezTo>
                  <a:cubicBezTo>
                    <a:pt x="901700" y="201930"/>
                    <a:pt x="881380" y="229870"/>
                    <a:pt x="859790" y="246380"/>
                  </a:cubicBezTo>
                  <a:cubicBezTo>
                    <a:pt x="838200" y="261620"/>
                    <a:pt x="801370" y="270510"/>
                    <a:pt x="777240" y="271780"/>
                  </a:cubicBezTo>
                  <a:cubicBezTo>
                    <a:pt x="760730" y="273050"/>
                    <a:pt x="749300" y="270510"/>
                    <a:pt x="735330" y="264160"/>
                  </a:cubicBezTo>
                  <a:cubicBezTo>
                    <a:pt x="713740" y="254000"/>
                    <a:pt x="681990" y="232410"/>
                    <a:pt x="668020" y="209550"/>
                  </a:cubicBezTo>
                  <a:cubicBezTo>
                    <a:pt x="652780" y="186690"/>
                    <a:pt x="643890" y="153670"/>
                    <a:pt x="646430" y="127000"/>
                  </a:cubicBezTo>
                  <a:cubicBezTo>
                    <a:pt x="648970" y="99060"/>
                    <a:pt x="661670" y="67310"/>
                    <a:pt x="679450" y="46990"/>
                  </a:cubicBezTo>
                  <a:cubicBezTo>
                    <a:pt x="698500" y="26670"/>
                    <a:pt x="732790" y="11430"/>
                    <a:pt x="754380" y="5080"/>
                  </a:cubicBezTo>
                  <a:cubicBezTo>
                    <a:pt x="770890" y="0"/>
                    <a:pt x="782320" y="0"/>
                    <a:pt x="798830" y="3810"/>
                  </a:cubicBezTo>
                  <a:cubicBezTo>
                    <a:pt x="820420" y="7620"/>
                    <a:pt x="857250" y="26670"/>
                    <a:pt x="875030" y="40640"/>
                  </a:cubicBezTo>
                  <a:cubicBezTo>
                    <a:pt x="887730" y="52070"/>
                    <a:pt x="895350" y="60960"/>
                    <a:pt x="901700" y="76200"/>
                  </a:cubicBezTo>
                  <a:cubicBezTo>
                    <a:pt x="909320" y="97790"/>
                    <a:pt x="918210" y="134620"/>
                    <a:pt x="913130" y="161290"/>
                  </a:cubicBezTo>
                  <a:cubicBezTo>
                    <a:pt x="908050" y="187960"/>
                    <a:pt x="896620" y="217170"/>
                    <a:pt x="871220" y="236220"/>
                  </a:cubicBezTo>
                  <a:cubicBezTo>
                    <a:pt x="829310" y="269240"/>
                    <a:pt x="735330" y="284480"/>
                    <a:pt x="651510" y="295910"/>
                  </a:cubicBezTo>
                  <a:cubicBezTo>
                    <a:pt x="544830" y="308610"/>
                    <a:pt x="383540" y="297180"/>
                    <a:pt x="279400" y="292100"/>
                  </a:cubicBezTo>
                  <a:cubicBezTo>
                    <a:pt x="204470" y="289560"/>
                    <a:pt x="132080" y="294640"/>
                    <a:pt x="85090" y="278130"/>
                  </a:cubicBezTo>
                  <a:cubicBezTo>
                    <a:pt x="55880" y="265430"/>
                    <a:pt x="33020" y="246380"/>
                    <a:pt x="19050" y="227330"/>
                  </a:cubicBezTo>
                  <a:cubicBezTo>
                    <a:pt x="7620" y="210820"/>
                    <a:pt x="2540" y="191770"/>
                    <a:pt x="1270" y="172720"/>
                  </a:cubicBezTo>
                  <a:cubicBezTo>
                    <a:pt x="0" y="154940"/>
                    <a:pt x="3810" y="134620"/>
                    <a:pt x="11430" y="118110"/>
                  </a:cubicBezTo>
                  <a:cubicBezTo>
                    <a:pt x="19050" y="100330"/>
                    <a:pt x="29210" y="83820"/>
                    <a:pt x="45720" y="72390"/>
                  </a:cubicBezTo>
                  <a:cubicBezTo>
                    <a:pt x="64770" y="58420"/>
                    <a:pt x="124460" y="46990"/>
                    <a:pt x="124460" y="46990"/>
                  </a:cubicBezTo>
                </a:path>
              </a:pathLst>
            </a:custGeom>
            <a:solidFill>
              <a:srgbClr val="88A3CE"/>
            </a:solidFill>
            <a:ln cap="sq">
              <a:noFill/>
              <a:prstDash val="solid"/>
              <a:miter/>
            </a:ln>
          </p:spPr>
        </p:sp>
      </p:grpSp>
      <p:grpSp>
        <p:nvGrpSpPr>
          <p:cNvPr name="Group 13" id="13"/>
          <p:cNvGrpSpPr/>
          <p:nvPr/>
        </p:nvGrpSpPr>
        <p:grpSpPr>
          <a:xfrm rot="-5466542">
            <a:off x="11765173" y="771042"/>
            <a:ext cx="287533" cy="490131"/>
            <a:chOff x="0" y="0"/>
            <a:chExt cx="468630" cy="798830"/>
          </a:xfrm>
        </p:grpSpPr>
        <p:sp>
          <p:nvSpPr>
            <p:cNvPr name="Freeform 14" id="14"/>
            <p:cNvSpPr/>
            <p:nvPr/>
          </p:nvSpPr>
          <p:spPr>
            <a:xfrm flipH="false" flipV="false" rot="0">
              <a:off x="44450" y="43180"/>
              <a:ext cx="379730" cy="706120"/>
            </a:xfrm>
            <a:custGeom>
              <a:avLst/>
              <a:gdLst/>
              <a:ahLst/>
              <a:cxnLst/>
              <a:rect r="r" b="b" t="t" l="l"/>
              <a:pathLst>
                <a:path h="706120" w="379730">
                  <a:moveTo>
                    <a:pt x="236220" y="106680"/>
                  </a:moveTo>
                  <a:cubicBezTo>
                    <a:pt x="299720" y="463550"/>
                    <a:pt x="356870" y="494030"/>
                    <a:pt x="369570" y="533400"/>
                  </a:cubicBezTo>
                  <a:cubicBezTo>
                    <a:pt x="379730" y="562610"/>
                    <a:pt x="377190" y="591820"/>
                    <a:pt x="369570" y="617220"/>
                  </a:cubicBezTo>
                  <a:cubicBezTo>
                    <a:pt x="360680" y="641350"/>
                    <a:pt x="339090" y="668020"/>
                    <a:pt x="317500" y="683260"/>
                  </a:cubicBezTo>
                  <a:cubicBezTo>
                    <a:pt x="295910" y="697230"/>
                    <a:pt x="262890" y="706120"/>
                    <a:pt x="236220" y="703580"/>
                  </a:cubicBezTo>
                  <a:cubicBezTo>
                    <a:pt x="210820" y="702310"/>
                    <a:pt x="179070" y="689610"/>
                    <a:pt x="160020" y="671830"/>
                  </a:cubicBezTo>
                  <a:cubicBezTo>
                    <a:pt x="139700" y="655320"/>
                    <a:pt x="121920" y="626110"/>
                    <a:pt x="116840" y="599440"/>
                  </a:cubicBezTo>
                  <a:cubicBezTo>
                    <a:pt x="111760" y="574040"/>
                    <a:pt x="119380" y="538480"/>
                    <a:pt x="127000" y="516890"/>
                  </a:cubicBezTo>
                  <a:cubicBezTo>
                    <a:pt x="133350" y="501650"/>
                    <a:pt x="139700" y="492760"/>
                    <a:pt x="151130" y="482600"/>
                  </a:cubicBezTo>
                  <a:cubicBezTo>
                    <a:pt x="168910" y="467360"/>
                    <a:pt x="203200" y="449580"/>
                    <a:pt x="226060" y="444500"/>
                  </a:cubicBezTo>
                  <a:cubicBezTo>
                    <a:pt x="241300" y="440690"/>
                    <a:pt x="252730" y="440690"/>
                    <a:pt x="267970" y="444500"/>
                  </a:cubicBezTo>
                  <a:cubicBezTo>
                    <a:pt x="289560" y="449580"/>
                    <a:pt x="325120" y="469900"/>
                    <a:pt x="341630" y="485140"/>
                  </a:cubicBezTo>
                  <a:cubicBezTo>
                    <a:pt x="353060" y="495300"/>
                    <a:pt x="359410" y="504190"/>
                    <a:pt x="364490" y="519430"/>
                  </a:cubicBezTo>
                  <a:cubicBezTo>
                    <a:pt x="372110" y="541020"/>
                    <a:pt x="375920" y="580390"/>
                    <a:pt x="373380" y="603250"/>
                  </a:cubicBezTo>
                  <a:cubicBezTo>
                    <a:pt x="370840" y="618490"/>
                    <a:pt x="365760" y="629920"/>
                    <a:pt x="356870" y="642620"/>
                  </a:cubicBezTo>
                  <a:cubicBezTo>
                    <a:pt x="342900" y="660400"/>
                    <a:pt x="312420" y="685800"/>
                    <a:pt x="292100" y="695960"/>
                  </a:cubicBezTo>
                  <a:cubicBezTo>
                    <a:pt x="278130" y="702310"/>
                    <a:pt x="266700" y="704850"/>
                    <a:pt x="251460" y="704850"/>
                  </a:cubicBezTo>
                  <a:cubicBezTo>
                    <a:pt x="228600" y="703580"/>
                    <a:pt x="198120" y="695960"/>
                    <a:pt x="170180" y="680720"/>
                  </a:cubicBezTo>
                  <a:cubicBezTo>
                    <a:pt x="135890" y="662940"/>
                    <a:pt x="90170" y="631190"/>
                    <a:pt x="67310" y="594360"/>
                  </a:cubicBezTo>
                  <a:cubicBezTo>
                    <a:pt x="43180" y="554990"/>
                    <a:pt x="41910" y="508000"/>
                    <a:pt x="31750" y="449580"/>
                  </a:cubicBezTo>
                  <a:cubicBezTo>
                    <a:pt x="19050" y="364490"/>
                    <a:pt x="0" y="200660"/>
                    <a:pt x="6350" y="130810"/>
                  </a:cubicBezTo>
                  <a:cubicBezTo>
                    <a:pt x="10160" y="95250"/>
                    <a:pt x="15240" y="71120"/>
                    <a:pt x="27940" y="52070"/>
                  </a:cubicBezTo>
                  <a:cubicBezTo>
                    <a:pt x="38100" y="35560"/>
                    <a:pt x="52070" y="22860"/>
                    <a:pt x="69850" y="15240"/>
                  </a:cubicBezTo>
                  <a:cubicBezTo>
                    <a:pt x="91440" y="6350"/>
                    <a:pt x="125730" y="0"/>
                    <a:pt x="151130" y="7620"/>
                  </a:cubicBezTo>
                  <a:cubicBezTo>
                    <a:pt x="175260" y="13970"/>
                    <a:pt x="203200" y="35560"/>
                    <a:pt x="217170" y="54610"/>
                  </a:cubicBezTo>
                  <a:cubicBezTo>
                    <a:pt x="228600" y="69850"/>
                    <a:pt x="236220" y="106680"/>
                    <a:pt x="236220" y="106680"/>
                  </a:cubicBezTo>
                </a:path>
              </a:pathLst>
            </a:custGeom>
            <a:solidFill>
              <a:srgbClr val="88A3CE"/>
            </a:solidFill>
            <a:ln cap="sq">
              <a:noFill/>
              <a:prstDash val="solid"/>
              <a:miter/>
            </a:ln>
          </p:spPr>
        </p:sp>
      </p:grpSp>
      <p:sp>
        <p:nvSpPr>
          <p:cNvPr name="Freeform 15" id="15"/>
          <p:cNvSpPr/>
          <p:nvPr/>
        </p:nvSpPr>
        <p:spPr>
          <a:xfrm flipH="true" flipV="false" rot="-441338">
            <a:off x="1318791" y="1532649"/>
            <a:ext cx="8043462" cy="5048706"/>
          </a:xfrm>
          <a:custGeom>
            <a:avLst/>
            <a:gdLst/>
            <a:ahLst/>
            <a:cxnLst/>
            <a:rect r="r" b="b" t="t" l="l"/>
            <a:pathLst>
              <a:path h="5048706" w="8043462">
                <a:moveTo>
                  <a:pt x="8043461" y="0"/>
                </a:moveTo>
                <a:lnTo>
                  <a:pt x="0" y="0"/>
                </a:lnTo>
                <a:lnTo>
                  <a:pt x="0" y="5048706"/>
                </a:lnTo>
                <a:lnTo>
                  <a:pt x="8043461" y="5048706"/>
                </a:lnTo>
                <a:lnTo>
                  <a:pt x="80434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308188" y="2630157"/>
            <a:ext cx="666750" cy="2979420"/>
            <a:chOff x="0" y="0"/>
            <a:chExt cx="889000" cy="3972560"/>
          </a:xfrm>
        </p:grpSpPr>
        <p:sp>
          <p:nvSpPr>
            <p:cNvPr name="Freeform 17" id="17"/>
            <p:cNvSpPr/>
            <p:nvPr/>
          </p:nvSpPr>
          <p:spPr>
            <a:xfrm flipH="false" flipV="false" rot="0">
              <a:off x="48260" y="49530"/>
              <a:ext cx="792480" cy="3872230"/>
            </a:xfrm>
            <a:custGeom>
              <a:avLst/>
              <a:gdLst/>
              <a:ahLst/>
              <a:cxnLst/>
              <a:rect r="r" b="b" t="t" l="l"/>
              <a:pathLst>
                <a:path h="3872230" w="792480">
                  <a:moveTo>
                    <a:pt x="267970" y="81280"/>
                  </a:moveTo>
                  <a:cubicBezTo>
                    <a:pt x="240030" y="612140"/>
                    <a:pt x="190500" y="855980"/>
                    <a:pt x="177800" y="993140"/>
                  </a:cubicBezTo>
                  <a:cubicBezTo>
                    <a:pt x="170180" y="1075690"/>
                    <a:pt x="172720" y="1104900"/>
                    <a:pt x="170180" y="1191260"/>
                  </a:cubicBezTo>
                  <a:cubicBezTo>
                    <a:pt x="163830" y="1353820"/>
                    <a:pt x="152400" y="1731010"/>
                    <a:pt x="152400" y="1897380"/>
                  </a:cubicBezTo>
                  <a:cubicBezTo>
                    <a:pt x="152400" y="1988820"/>
                    <a:pt x="151130" y="2037080"/>
                    <a:pt x="156210" y="2108200"/>
                  </a:cubicBezTo>
                  <a:cubicBezTo>
                    <a:pt x="161290" y="2181860"/>
                    <a:pt x="173990" y="2264410"/>
                    <a:pt x="184150" y="2332990"/>
                  </a:cubicBezTo>
                  <a:cubicBezTo>
                    <a:pt x="193040" y="2390140"/>
                    <a:pt x="200660" y="2435860"/>
                    <a:pt x="213360" y="2491740"/>
                  </a:cubicBezTo>
                  <a:cubicBezTo>
                    <a:pt x="228600" y="2556510"/>
                    <a:pt x="248920" y="2617470"/>
                    <a:pt x="274320" y="2694940"/>
                  </a:cubicBezTo>
                  <a:cubicBezTo>
                    <a:pt x="311150" y="2805430"/>
                    <a:pt x="364490" y="2961640"/>
                    <a:pt x="419100" y="3088640"/>
                  </a:cubicBezTo>
                  <a:cubicBezTo>
                    <a:pt x="471170" y="3213100"/>
                    <a:pt x="534670" y="3337560"/>
                    <a:pt x="596900" y="3448050"/>
                  </a:cubicBezTo>
                  <a:cubicBezTo>
                    <a:pt x="652780" y="3550920"/>
                    <a:pt x="746760" y="3675380"/>
                    <a:pt x="773430" y="3733800"/>
                  </a:cubicBezTo>
                  <a:cubicBezTo>
                    <a:pt x="784860" y="3756660"/>
                    <a:pt x="792480" y="3768090"/>
                    <a:pt x="789940" y="3787140"/>
                  </a:cubicBezTo>
                  <a:cubicBezTo>
                    <a:pt x="787400" y="3808730"/>
                    <a:pt x="767080" y="3844290"/>
                    <a:pt x="749300" y="3858260"/>
                  </a:cubicBezTo>
                  <a:cubicBezTo>
                    <a:pt x="734060" y="3869690"/>
                    <a:pt x="712470" y="3872230"/>
                    <a:pt x="695960" y="3870960"/>
                  </a:cubicBezTo>
                  <a:cubicBezTo>
                    <a:pt x="678180" y="3869690"/>
                    <a:pt x="656590" y="3863340"/>
                    <a:pt x="643890" y="3849370"/>
                  </a:cubicBezTo>
                  <a:cubicBezTo>
                    <a:pt x="628650" y="3832860"/>
                    <a:pt x="612140" y="3796030"/>
                    <a:pt x="615950" y="3771900"/>
                  </a:cubicBezTo>
                  <a:cubicBezTo>
                    <a:pt x="619760" y="3747770"/>
                    <a:pt x="642620" y="3716020"/>
                    <a:pt x="664210" y="3705860"/>
                  </a:cubicBezTo>
                  <a:cubicBezTo>
                    <a:pt x="685800" y="3695700"/>
                    <a:pt x="725170" y="3698240"/>
                    <a:pt x="745490" y="3708400"/>
                  </a:cubicBezTo>
                  <a:cubicBezTo>
                    <a:pt x="763270" y="3716020"/>
                    <a:pt x="775970" y="3733800"/>
                    <a:pt x="783590" y="3750310"/>
                  </a:cubicBezTo>
                  <a:cubicBezTo>
                    <a:pt x="789940" y="3765550"/>
                    <a:pt x="791210" y="3788410"/>
                    <a:pt x="787400" y="3804920"/>
                  </a:cubicBezTo>
                  <a:cubicBezTo>
                    <a:pt x="783590" y="3822700"/>
                    <a:pt x="770890" y="3841750"/>
                    <a:pt x="756920" y="3851910"/>
                  </a:cubicBezTo>
                  <a:cubicBezTo>
                    <a:pt x="742950" y="3863340"/>
                    <a:pt x="722630" y="3870960"/>
                    <a:pt x="704850" y="3870960"/>
                  </a:cubicBezTo>
                  <a:cubicBezTo>
                    <a:pt x="687070" y="3872230"/>
                    <a:pt x="670560" y="3868420"/>
                    <a:pt x="651510" y="3855720"/>
                  </a:cubicBezTo>
                  <a:cubicBezTo>
                    <a:pt x="615950" y="3827780"/>
                    <a:pt x="575310" y="3745230"/>
                    <a:pt x="537210" y="3681730"/>
                  </a:cubicBezTo>
                  <a:cubicBezTo>
                    <a:pt x="491490" y="3606800"/>
                    <a:pt x="443230" y="3522980"/>
                    <a:pt x="400050" y="3434080"/>
                  </a:cubicBezTo>
                  <a:cubicBezTo>
                    <a:pt x="353060" y="3335020"/>
                    <a:pt x="304800" y="3221990"/>
                    <a:pt x="265430" y="3116580"/>
                  </a:cubicBezTo>
                  <a:cubicBezTo>
                    <a:pt x="226060" y="3014980"/>
                    <a:pt x="195580" y="2913380"/>
                    <a:pt x="165100" y="2813050"/>
                  </a:cubicBezTo>
                  <a:cubicBezTo>
                    <a:pt x="134620" y="2713990"/>
                    <a:pt x="106680" y="2623820"/>
                    <a:pt x="82550" y="2517140"/>
                  </a:cubicBezTo>
                  <a:cubicBezTo>
                    <a:pt x="54610" y="2393950"/>
                    <a:pt x="26670" y="2228850"/>
                    <a:pt x="13970" y="2113280"/>
                  </a:cubicBezTo>
                  <a:cubicBezTo>
                    <a:pt x="5080" y="2029460"/>
                    <a:pt x="3810" y="1991360"/>
                    <a:pt x="2540" y="1892300"/>
                  </a:cubicBezTo>
                  <a:cubicBezTo>
                    <a:pt x="0" y="1690370"/>
                    <a:pt x="0" y="1248410"/>
                    <a:pt x="21590" y="971550"/>
                  </a:cubicBezTo>
                  <a:cubicBezTo>
                    <a:pt x="40640" y="740410"/>
                    <a:pt x="99060" y="508000"/>
                    <a:pt x="110490" y="340360"/>
                  </a:cubicBezTo>
                  <a:cubicBezTo>
                    <a:pt x="118110" y="228600"/>
                    <a:pt x="93980" y="114300"/>
                    <a:pt x="109220" y="62230"/>
                  </a:cubicBezTo>
                  <a:cubicBezTo>
                    <a:pt x="116840" y="38100"/>
                    <a:pt x="127000" y="25400"/>
                    <a:pt x="142240" y="15240"/>
                  </a:cubicBezTo>
                  <a:cubicBezTo>
                    <a:pt x="156210" y="5080"/>
                    <a:pt x="179070" y="0"/>
                    <a:pt x="196850" y="1270"/>
                  </a:cubicBezTo>
                  <a:cubicBezTo>
                    <a:pt x="214630" y="3810"/>
                    <a:pt x="236220" y="15240"/>
                    <a:pt x="247650" y="27940"/>
                  </a:cubicBezTo>
                  <a:cubicBezTo>
                    <a:pt x="259080" y="41910"/>
                    <a:pt x="267970" y="81280"/>
                    <a:pt x="267970" y="81280"/>
                  </a:cubicBezTo>
                </a:path>
              </a:pathLst>
            </a:custGeom>
            <a:solidFill>
              <a:srgbClr val="94AAB8"/>
            </a:solidFill>
            <a:ln cap="sq">
              <a:noFill/>
              <a:prstDash val="solid"/>
              <a:miter/>
            </a:ln>
          </p:spPr>
        </p:sp>
      </p:grpSp>
      <p:grpSp>
        <p:nvGrpSpPr>
          <p:cNvPr name="Group 18" id="18"/>
          <p:cNvGrpSpPr/>
          <p:nvPr/>
        </p:nvGrpSpPr>
        <p:grpSpPr>
          <a:xfrm rot="0">
            <a:off x="6654571" y="1931975"/>
            <a:ext cx="2183130" cy="1037273"/>
            <a:chOff x="0" y="0"/>
            <a:chExt cx="2910840" cy="1383030"/>
          </a:xfrm>
        </p:grpSpPr>
        <p:sp>
          <p:nvSpPr>
            <p:cNvPr name="Freeform 19" id="19"/>
            <p:cNvSpPr/>
            <p:nvPr/>
          </p:nvSpPr>
          <p:spPr>
            <a:xfrm flipH="false" flipV="false" rot="0">
              <a:off x="46990" y="50800"/>
              <a:ext cx="2815590" cy="1285240"/>
            </a:xfrm>
            <a:custGeom>
              <a:avLst/>
              <a:gdLst/>
              <a:ahLst/>
              <a:cxnLst/>
              <a:rect r="r" b="b" t="t" l="l"/>
              <a:pathLst>
                <a:path h="1285240" w="2815590">
                  <a:moveTo>
                    <a:pt x="90170" y="0"/>
                  </a:moveTo>
                  <a:cubicBezTo>
                    <a:pt x="666750" y="77470"/>
                    <a:pt x="990600" y="139700"/>
                    <a:pt x="1184910" y="186690"/>
                  </a:cubicBezTo>
                  <a:cubicBezTo>
                    <a:pt x="1319530" y="219710"/>
                    <a:pt x="1417320" y="252730"/>
                    <a:pt x="1522730" y="287020"/>
                  </a:cubicBezTo>
                  <a:cubicBezTo>
                    <a:pt x="1619250" y="318770"/>
                    <a:pt x="1715770" y="353060"/>
                    <a:pt x="1795780" y="386080"/>
                  </a:cubicBezTo>
                  <a:cubicBezTo>
                    <a:pt x="1863090" y="412750"/>
                    <a:pt x="1925320" y="441960"/>
                    <a:pt x="1976120" y="467360"/>
                  </a:cubicBezTo>
                  <a:cubicBezTo>
                    <a:pt x="2014220" y="487680"/>
                    <a:pt x="2033270" y="494030"/>
                    <a:pt x="2075180" y="521970"/>
                  </a:cubicBezTo>
                  <a:cubicBezTo>
                    <a:pt x="2160270" y="579120"/>
                    <a:pt x="2352040" y="731520"/>
                    <a:pt x="2440940" y="810260"/>
                  </a:cubicBezTo>
                  <a:cubicBezTo>
                    <a:pt x="2495550" y="858520"/>
                    <a:pt x="2518410" y="891540"/>
                    <a:pt x="2566670" y="937260"/>
                  </a:cubicBezTo>
                  <a:cubicBezTo>
                    <a:pt x="2627630" y="993140"/>
                    <a:pt x="2744470" y="1073150"/>
                    <a:pt x="2782570" y="1117600"/>
                  </a:cubicBezTo>
                  <a:cubicBezTo>
                    <a:pt x="2799080" y="1139190"/>
                    <a:pt x="2807970" y="1151890"/>
                    <a:pt x="2811780" y="1169670"/>
                  </a:cubicBezTo>
                  <a:cubicBezTo>
                    <a:pt x="2815590" y="1188720"/>
                    <a:pt x="2813050" y="1212850"/>
                    <a:pt x="2804160" y="1229360"/>
                  </a:cubicBezTo>
                  <a:cubicBezTo>
                    <a:pt x="2795270" y="1245870"/>
                    <a:pt x="2778760" y="1263650"/>
                    <a:pt x="2762250" y="1271270"/>
                  </a:cubicBezTo>
                  <a:cubicBezTo>
                    <a:pt x="2744470" y="1280160"/>
                    <a:pt x="2721610" y="1283970"/>
                    <a:pt x="2702560" y="1280160"/>
                  </a:cubicBezTo>
                  <a:cubicBezTo>
                    <a:pt x="2683510" y="1276350"/>
                    <a:pt x="2661920" y="1262380"/>
                    <a:pt x="2650490" y="1250950"/>
                  </a:cubicBezTo>
                  <a:cubicBezTo>
                    <a:pt x="2641600" y="1243330"/>
                    <a:pt x="2637790" y="1235710"/>
                    <a:pt x="2633980" y="1225550"/>
                  </a:cubicBezTo>
                  <a:cubicBezTo>
                    <a:pt x="2628900" y="1210310"/>
                    <a:pt x="2625090" y="1183640"/>
                    <a:pt x="2628900" y="1165860"/>
                  </a:cubicBezTo>
                  <a:cubicBezTo>
                    <a:pt x="2633980" y="1146810"/>
                    <a:pt x="2649220" y="1126490"/>
                    <a:pt x="2660650" y="1115060"/>
                  </a:cubicBezTo>
                  <a:cubicBezTo>
                    <a:pt x="2669540" y="1107440"/>
                    <a:pt x="2678430" y="1103630"/>
                    <a:pt x="2687320" y="1099820"/>
                  </a:cubicBezTo>
                  <a:cubicBezTo>
                    <a:pt x="2696210" y="1096010"/>
                    <a:pt x="2705100" y="1093470"/>
                    <a:pt x="2716530" y="1094740"/>
                  </a:cubicBezTo>
                  <a:cubicBezTo>
                    <a:pt x="2733040" y="1094740"/>
                    <a:pt x="2758440" y="1101090"/>
                    <a:pt x="2774950" y="1111250"/>
                  </a:cubicBezTo>
                  <a:cubicBezTo>
                    <a:pt x="2790190" y="1122680"/>
                    <a:pt x="2804160" y="1141730"/>
                    <a:pt x="2809240" y="1160780"/>
                  </a:cubicBezTo>
                  <a:cubicBezTo>
                    <a:pt x="2815590" y="1178560"/>
                    <a:pt x="2811780" y="1203960"/>
                    <a:pt x="2807970" y="1220470"/>
                  </a:cubicBezTo>
                  <a:cubicBezTo>
                    <a:pt x="2805430" y="1230630"/>
                    <a:pt x="2801620" y="1238250"/>
                    <a:pt x="2792730" y="1245870"/>
                  </a:cubicBezTo>
                  <a:cubicBezTo>
                    <a:pt x="2782570" y="1258570"/>
                    <a:pt x="2760980" y="1273810"/>
                    <a:pt x="2743200" y="1278890"/>
                  </a:cubicBezTo>
                  <a:cubicBezTo>
                    <a:pt x="2724150" y="1283970"/>
                    <a:pt x="2710180" y="1285240"/>
                    <a:pt x="2683510" y="1273810"/>
                  </a:cubicBezTo>
                  <a:cubicBezTo>
                    <a:pt x="2583180" y="1231900"/>
                    <a:pt x="2192020" y="836930"/>
                    <a:pt x="2078990" y="744220"/>
                  </a:cubicBezTo>
                  <a:cubicBezTo>
                    <a:pt x="2035810" y="708660"/>
                    <a:pt x="2020570" y="695960"/>
                    <a:pt x="1987550" y="674370"/>
                  </a:cubicBezTo>
                  <a:cubicBezTo>
                    <a:pt x="1948180" y="650240"/>
                    <a:pt x="1911350" y="631190"/>
                    <a:pt x="1858010" y="604520"/>
                  </a:cubicBezTo>
                  <a:cubicBezTo>
                    <a:pt x="1772920" y="562610"/>
                    <a:pt x="1638300" y="501650"/>
                    <a:pt x="1524000" y="458470"/>
                  </a:cubicBezTo>
                  <a:cubicBezTo>
                    <a:pt x="1408430" y="414020"/>
                    <a:pt x="1297940" y="378460"/>
                    <a:pt x="1165860" y="341630"/>
                  </a:cubicBezTo>
                  <a:cubicBezTo>
                    <a:pt x="1010920" y="299720"/>
                    <a:pt x="830580" y="257810"/>
                    <a:pt x="651510" y="226060"/>
                  </a:cubicBezTo>
                  <a:cubicBezTo>
                    <a:pt x="459740" y="191770"/>
                    <a:pt x="132080" y="187960"/>
                    <a:pt x="50800" y="149860"/>
                  </a:cubicBezTo>
                  <a:cubicBezTo>
                    <a:pt x="26670" y="138430"/>
                    <a:pt x="17780" y="128270"/>
                    <a:pt x="10160" y="113030"/>
                  </a:cubicBezTo>
                  <a:cubicBezTo>
                    <a:pt x="2540" y="97790"/>
                    <a:pt x="0" y="73660"/>
                    <a:pt x="3810" y="57150"/>
                  </a:cubicBezTo>
                  <a:cubicBezTo>
                    <a:pt x="8890" y="40640"/>
                    <a:pt x="21590" y="21590"/>
                    <a:pt x="35560" y="12700"/>
                  </a:cubicBezTo>
                  <a:cubicBezTo>
                    <a:pt x="50800" y="2540"/>
                    <a:pt x="90170" y="0"/>
                    <a:pt x="90170" y="0"/>
                  </a:cubicBezTo>
                </a:path>
              </a:pathLst>
            </a:custGeom>
            <a:solidFill>
              <a:srgbClr val="94AAB8"/>
            </a:solidFill>
            <a:ln cap="sq">
              <a:noFill/>
              <a:prstDash val="solid"/>
              <a:miter/>
            </a:ln>
          </p:spPr>
        </p:sp>
      </p:grpSp>
      <p:sp>
        <p:nvSpPr>
          <p:cNvPr name="TextBox 20" id="20"/>
          <p:cNvSpPr txBox="true"/>
          <p:nvPr/>
        </p:nvSpPr>
        <p:spPr>
          <a:xfrm rot="0">
            <a:off x="2049268" y="3511257"/>
            <a:ext cx="5957349" cy="1699895"/>
          </a:xfrm>
          <a:prstGeom prst="rect">
            <a:avLst/>
          </a:prstGeom>
        </p:spPr>
        <p:txBody>
          <a:bodyPr anchor="t" rtlCol="false" tIns="0" lIns="0" bIns="0" rIns="0">
            <a:spAutoFit/>
          </a:bodyPr>
          <a:lstStyle/>
          <a:p>
            <a:pPr algn="ctr">
              <a:lnSpc>
                <a:spcPts val="3430"/>
              </a:lnSpc>
            </a:pPr>
            <a:r>
              <a:rPr lang="en-US" sz="2450">
                <a:solidFill>
                  <a:srgbClr val="05066D"/>
                </a:solidFill>
                <a:latin typeface="Montserrat"/>
                <a:ea typeface="Montserrat"/>
                <a:cs typeface="Montserrat"/>
                <a:sym typeface="Montserrat"/>
              </a:rPr>
              <a:t>Future work could explore other domain adaptation techniques like CORAL and ADDA, which could further enhance generalization.</a:t>
            </a:r>
            <a:r>
              <a:rPr lang="en-US" sz="2450">
                <a:solidFill>
                  <a:srgbClr val="05066D"/>
                </a:solidFill>
                <a:latin typeface="Montserrat"/>
                <a:ea typeface="Montserrat"/>
                <a:cs typeface="Montserrat"/>
                <a:sym typeface="Montserrat"/>
              </a:rPr>
              <a:t> </a:t>
            </a:r>
          </a:p>
        </p:txBody>
      </p:sp>
      <p:sp>
        <p:nvSpPr>
          <p:cNvPr name="Freeform 21" id="21"/>
          <p:cNvSpPr/>
          <p:nvPr/>
        </p:nvSpPr>
        <p:spPr>
          <a:xfrm flipH="true" flipV="false" rot="-441338">
            <a:off x="9375775" y="4827655"/>
            <a:ext cx="8104724" cy="5087159"/>
          </a:xfrm>
          <a:custGeom>
            <a:avLst/>
            <a:gdLst/>
            <a:ahLst/>
            <a:cxnLst/>
            <a:rect r="r" b="b" t="t" l="l"/>
            <a:pathLst>
              <a:path h="5087159" w="8104724">
                <a:moveTo>
                  <a:pt x="8104724" y="0"/>
                </a:moveTo>
                <a:lnTo>
                  <a:pt x="0" y="0"/>
                </a:lnTo>
                <a:lnTo>
                  <a:pt x="0" y="5087159"/>
                </a:lnTo>
                <a:lnTo>
                  <a:pt x="8104724" y="5087159"/>
                </a:lnTo>
                <a:lnTo>
                  <a:pt x="81047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3123027" y="7736500"/>
            <a:ext cx="4258628" cy="1927860"/>
            <a:chOff x="0" y="0"/>
            <a:chExt cx="5678170" cy="2570480"/>
          </a:xfrm>
        </p:grpSpPr>
        <p:sp>
          <p:nvSpPr>
            <p:cNvPr name="Freeform 23" id="23"/>
            <p:cNvSpPr/>
            <p:nvPr/>
          </p:nvSpPr>
          <p:spPr>
            <a:xfrm flipH="false" flipV="false" rot="0">
              <a:off x="46990" y="50800"/>
              <a:ext cx="5580380" cy="2473960"/>
            </a:xfrm>
            <a:custGeom>
              <a:avLst/>
              <a:gdLst/>
              <a:ahLst/>
              <a:cxnLst/>
              <a:rect r="r" b="b" t="t" l="l"/>
              <a:pathLst>
                <a:path h="2473960" w="5580380">
                  <a:moveTo>
                    <a:pt x="5580380" y="96520"/>
                  </a:moveTo>
                  <a:cubicBezTo>
                    <a:pt x="5561330" y="207010"/>
                    <a:pt x="5543550" y="257810"/>
                    <a:pt x="5525770" y="295910"/>
                  </a:cubicBezTo>
                  <a:cubicBezTo>
                    <a:pt x="5510530" y="331470"/>
                    <a:pt x="5499100" y="359410"/>
                    <a:pt x="5473700" y="394970"/>
                  </a:cubicBezTo>
                  <a:cubicBezTo>
                    <a:pt x="5436870" y="449580"/>
                    <a:pt x="5367020" y="521970"/>
                    <a:pt x="5307330" y="580390"/>
                  </a:cubicBezTo>
                  <a:cubicBezTo>
                    <a:pt x="5245100" y="638810"/>
                    <a:pt x="5179060" y="698500"/>
                    <a:pt x="5110480" y="748030"/>
                  </a:cubicBezTo>
                  <a:cubicBezTo>
                    <a:pt x="5043170" y="796290"/>
                    <a:pt x="4954270" y="834390"/>
                    <a:pt x="4900930" y="873760"/>
                  </a:cubicBezTo>
                  <a:cubicBezTo>
                    <a:pt x="4861560" y="902970"/>
                    <a:pt x="4851400" y="927100"/>
                    <a:pt x="4808220" y="956310"/>
                  </a:cubicBezTo>
                  <a:cubicBezTo>
                    <a:pt x="4728210" y="1010920"/>
                    <a:pt x="4563110" y="1083310"/>
                    <a:pt x="4436110" y="1141730"/>
                  </a:cubicBezTo>
                  <a:cubicBezTo>
                    <a:pt x="4306570" y="1202690"/>
                    <a:pt x="4184650" y="1254760"/>
                    <a:pt x="4036060" y="1315720"/>
                  </a:cubicBezTo>
                  <a:cubicBezTo>
                    <a:pt x="3853180" y="1390650"/>
                    <a:pt x="3582670" y="1503680"/>
                    <a:pt x="3422650" y="1554480"/>
                  </a:cubicBezTo>
                  <a:cubicBezTo>
                    <a:pt x="3323590" y="1586230"/>
                    <a:pt x="3266440" y="1590040"/>
                    <a:pt x="3177540" y="1615440"/>
                  </a:cubicBezTo>
                  <a:cubicBezTo>
                    <a:pt x="3069590" y="1647190"/>
                    <a:pt x="2952750" y="1694180"/>
                    <a:pt x="2819400" y="1733550"/>
                  </a:cubicBezTo>
                  <a:cubicBezTo>
                    <a:pt x="2656840" y="1781810"/>
                    <a:pt x="2487930" y="1816100"/>
                    <a:pt x="2269490" y="1878330"/>
                  </a:cubicBezTo>
                  <a:cubicBezTo>
                    <a:pt x="1943100" y="1969770"/>
                    <a:pt x="1376680" y="2153920"/>
                    <a:pt x="1055370" y="2244090"/>
                  </a:cubicBezTo>
                  <a:cubicBezTo>
                    <a:pt x="844550" y="2303780"/>
                    <a:pt x="662940" y="2355850"/>
                    <a:pt x="529590" y="2382520"/>
                  </a:cubicBezTo>
                  <a:cubicBezTo>
                    <a:pt x="448310" y="2399030"/>
                    <a:pt x="400050" y="2396490"/>
                    <a:pt x="332740" y="2409190"/>
                  </a:cubicBezTo>
                  <a:cubicBezTo>
                    <a:pt x="259080" y="2424430"/>
                    <a:pt x="161290" y="2467610"/>
                    <a:pt x="106680" y="2468880"/>
                  </a:cubicBezTo>
                  <a:cubicBezTo>
                    <a:pt x="74930" y="2468880"/>
                    <a:pt x="48260" y="2465070"/>
                    <a:pt x="30480" y="2449830"/>
                  </a:cubicBezTo>
                  <a:cubicBezTo>
                    <a:pt x="13970" y="2434590"/>
                    <a:pt x="0" y="2399030"/>
                    <a:pt x="3810" y="2377440"/>
                  </a:cubicBezTo>
                  <a:cubicBezTo>
                    <a:pt x="6350" y="2354580"/>
                    <a:pt x="27940" y="2324100"/>
                    <a:pt x="48260" y="2312670"/>
                  </a:cubicBezTo>
                  <a:cubicBezTo>
                    <a:pt x="69850" y="2302510"/>
                    <a:pt x="106680" y="2306320"/>
                    <a:pt x="127000" y="2315210"/>
                  </a:cubicBezTo>
                  <a:cubicBezTo>
                    <a:pt x="143510" y="2322830"/>
                    <a:pt x="156210" y="2339340"/>
                    <a:pt x="162560" y="2354580"/>
                  </a:cubicBezTo>
                  <a:cubicBezTo>
                    <a:pt x="168910" y="2369820"/>
                    <a:pt x="172720" y="2390140"/>
                    <a:pt x="167640" y="2407920"/>
                  </a:cubicBezTo>
                  <a:cubicBezTo>
                    <a:pt x="160020" y="2428240"/>
                    <a:pt x="137160" y="2457450"/>
                    <a:pt x="115570" y="2466340"/>
                  </a:cubicBezTo>
                  <a:cubicBezTo>
                    <a:pt x="93980" y="2473960"/>
                    <a:pt x="55880" y="2466340"/>
                    <a:pt x="38100" y="2456180"/>
                  </a:cubicBezTo>
                  <a:cubicBezTo>
                    <a:pt x="22860" y="2446020"/>
                    <a:pt x="11430" y="2428240"/>
                    <a:pt x="6350" y="2413000"/>
                  </a:cubicBezTo>
                  <a:cubicBezTo>
                    <a:pt x="1270" y="2396490"/>
                    <a:pt x="0" y="2376170"/>
                    <a:pt x="7620" y="2359660"/>
                  </a:cubicBezTo>
                  <a:cubicBezTo>
                    <a:pt x="16510" y="2339340"/>
                    <a:pt x="36830" y="2321560"/>
                    <a:pt x="66040" y="2307590"/>
                  </a:cubicBezTo>
                  <a:cubicBezTo>
                    <a:pt x="116840" y="2279650"/>
                    <a:pt x="234950" y="2263140"/>
                    <a:pt x="309880" y="2249170"/>
                  </a:cubicBezTo>
                  <a:cubicBezTo>
                    <a:pt x="372110" y="2237740"/>
                    <a:pt x="408940" y="2240280"/>
                    <a:pt x="483870" y="2225040"/>
                  </a:cubicBezTo>
                  <a:cubicBezTo>
                    <a:pt x="624840" y="2197100"/>
                    <a:pt x="909320" y="2118360"/>
                    <a:pt x="1093470" y="2063750"/>
                  </a:cubicBezTo>
                  <a:cubicBezTo>
                    <a:pt x="1247140" y="2016760"/>
                    <a:pt x="1336040" y="1977390"/>
                    <a:pt x="1513840" y="1922780"/>
                  </a:cubicBezTo>
                  <a:cubicBezTo>
                    <a:pt x="1819910" y="1830070"/>
                    <a:pt x="2473960" y="1668780"/>
                    <a:pt x="2764790" y="1577340"/>
                  </a:cubicBezTo>
                  <a:cubicBezTo>
                    <a:pt x="2922270" y="1529080"/>
                    <a:pt x="3020060" y="1483360"/>
                    <a:pt x="3126740" y="1451610"/>
                  </a:cubicBezTo>
                  <a:cubicBezTo>
                    <a:pt x="3210560" y="1426210"/>
                    <a:pt x="3261360" y="1422400"/>
                    <a:pt x="3352800" y="1393190"/>
                  </a:cubicBezTo>
                  <a:cubicBezTo>
                    <a:pt x="3506470" y="1343660"/>
                    <a:pt x="3755390" y="1242060"/>
                    <a:pt x="3953510" y="1158240"/>
                  </a:cubicBezTo>
                  <a:cubicBezTo>
                    <a:pt x="4151630" y="1074420"/>
                    <a:pt x="4392930" y="963930"/>
                    <a:pt x="4540250" y="890270"/>
                  </a:cubicBezTo>
                  <a:cubicBezTo>
                    <a:pt x="4631690" y="844550"/>
                    <a:pt x="4682490" y="820420"/>
                    <a:pt x="4758690" y="773430"/>
                  </a:cubicBezTo>
                  <a:cubicBezTo>
                    <a:pt x="4852670" y="715010"/>
                    <a:pt x="4975860" y="623570"/>
                    <a:pt x="5059680" y="560070"/>
                  </a:cubicBezTo>
                  <a:cubicBezTo>
                    <a:pt x="5120640" y="511810"/>
                    <a:pt x="5167630" y="476250"/>
                    <a:pt x="5215890" y="429260"/>
                  </a:cubicBezTo>
                  <a:cubicBezTo>
                    <a:pt x="5264150" y="381000"/>
                    <a:pt x="5317490" y="326390"/>
                    <a:pt x="5349240" y="274320"/>
                  </a:cubicBezTo>
                  <a:cubicBezTo>
                    <a:pt x="5375910" y="232410"/>
                    <a:pt x="5391150" y="187960"/>
                    <a:pt x="5402580" y="148590"/>
                  </a:cubicBezTo>
                  <a:cubicBezTo>
                    <a:pt x="5411470" y="115570"/>
                    <a:pt x="5405120" y="80010"/>
                    <a:pt x="5416550" y="54610"/>
                  </a:cubicBezTo>
                  <a:cubicBezTo>
                    <a:pt x="5425440" y="35560"/>
                    <a:pt x="5441950" y="19050"/>
                    <a:pt x="5455920" y="10160"/>
                  </a:cubicBezTo>
                  <a:cubicBezTo>
                    <a:pt x="5468620" y="2540"/>
                    <a:pt x="5481320" y="0"/>
                    <a:pt x="5495290" y="0"/>
                  </a:cubicBezTo>
                  <a:cubicBezTo>
                    <a:pt x="5513070" y="1270"/>
                    <a:pt x="5538470" y="11430"/>
                    <a:pt x="5552440" y="21590"/>
                  </a:cubicBezTo>
                  <a:cubicBezTo>
                    <a:pt x="5563870" y="30480"/>
                    <a:pt x="5570220" y="43180"/>
                    <a:pt x="5575300" y="55880"/>
                  </a:cubicBezTo>
                  <a:cubicBezTo>
                    <a:pt x="5580380" y="67310"/>
                    <a:pt x="5580380" y="96520"/>
                    <a:pt x="5580380" y="96520"/>
                  </a:cubicBezTo>
                </a:path>
              </a:pathLst>
            </a:custGeom>
            <a:solidFill>
              <a:srgbClr val="94AAB8"/>
            </a:solidFill>
            <a:ln cap="sq">
              <a:noFill/>
              <a:prstDash val="solid"/>
              <a:miter/>
            </a:ln>
          </p:spPr>
        </p:sp>
      </p:grpSp>
      <p:grpSp>
        <p:nvGrpSpPr>
          <p:cNvPr name="Group 24" id="24"/>
          <p:cNvGrpSpPr/>
          <p:nvPr/>
        </p:nvGrpSpPr>
        <p:grpSpPr>
          <a:xfrm rot="0">
            <a:off x="9385844" y="5005606"/>
            <a:ext cx="1158240" cy="1030605"/>
            <a:chOff x="0" y="0"/>
            <a:chExt cx="1544320" cy="1374140"/>
          </a:xfrm>
        </p:grpSpPr>
        <p:sp>
          <p:nvSpPr>
            <p:cNvPr name="Freeform 25" id="25"/>
            <p:cNvSpPr/>
            <p:nvPr/>
          </p:nvSpPr>
          <p:spPr>
            <a:xfrm flipH="false" flipV="false" rot="0">
              <a:off x="48260" y="31750"/>
              <a:ext cx="1446530" cy="1291590"/>
            </a:xfrm>
            <a:custGeom>
              <a:avLst/>
              <a:gdLst/>
              <a:ahLst/>
              <a:cxnLst/>
              <a:rect r="r" b="b" t="t" l="l"/>
              <a:pathLst>
                <a:path h="1291590" w="1446530">
                  <a:moveTo>
                    <a:pt x="1360170" y="189230"/>
                  </a:moveTo>
                  <a:cubicBezTo>
                    <a:pt x="908050" y="203200"/>
                    <a:pt x="891540" y="218440"/>
                    <a:pt x="853440" y="246380"/>
                  </a:cubicBezTo>
                  <a:cubicBezTo>
                    <a:pt x="789940" y="290830"/>
                    <a:pt x="697230" y="393700"/>
                    <a:pt x="629920" y="450850"/>
                  </a:cubicBezTo>
                  <a:cubicBezTo>
                    <a:pt x="575310" y="496570"/>
                    <a:pt x="528320" y="525780"/>
                    <a:pt x="480060" y="566420"/>
                  </a:cubicBezTo>
                  <a:cubicBezTo>
                    <a:pt x="431800" y="608330"/>
                    <a:pt x="375920" y="659130"/>
                    <a:pt x="340360" y="699770"/>
                  </a:cubicBezTo>
                  <a:cubicBezTo>
                    <a:pt x="313690" y="730250"/>
                    <a:pt x="297180" y="753110"/>
                    <a:pt x="279400" y="783590"/>
                  </a:cubicBezTo>
                  <a:cubicBezTo>
                    <a:pt x="260350" y="812800"/>
                    <a:pt x="241300" y="847090"/>
                    <a:pt x="229870" y="880110"/>
                  </a:cubicBezTo>
                  <a:cubicBezTo>
                    <a:pt x="219710" y="908050"/>
                    <a:pt x="215900" y="930910"/>
                    <a:pt x="212090" y="966470"/>
                  </a:cubicBezTo>
                  <a:cubicBezTo>
                    <a:pt x="205740" y="1018540"/>
                    <a:pt x="223520" y="1107440"/>
                    <a:pt x="210820" y="1162050"/>
                  </a:cubicBezTo>
                  <a:cubicBezTo>
                    <a:pt x="199390" y="1205230"/>
                    <a:pt x="177800" y="1250950"/>
                    <a:pt x="153670" y="1272540"/>
                  </a:cubicBezTo>
                  <a:cubicBezTo>
                    <a:pt x="137160" y="1286510"/>
                    <a:pt x="115570" y="1291590"/>
                    <a:pt x="96520" y="1291590"/>
                  </a:cubicBezTo>
                  <a:cubicBezTo>
                    <a:pt x="77470" y="1291590"/>
                    <a:pt x="53340" y="1280160"/>
                    <a:pt x="39370" y="1271270"/>
                  </a:cubicBezTo>
                  <a:cubicBezTo>
                    <a:pt x="29210" y="1264920"/>
                    <a:pt x="24130" y="1259840"/>
                    <a:pt x="17780" y="1249680"/>
                  </a:cubicBezTo>
                  <a:cubicBezTo>
                    <a:pt x="10160" y="1235710"/>
                    <a:pt x="1270" y="1210310"/>
                    <a:pt x="2540" y="1191260"/>
                  </a:cubicBezTo>
                  <a:cubicBezTo>
                    <a:pt x="3810" y="1172210"/>
                    <a:pt x="12700" y="1149350"/>
                    <a:pt x="25400" y="1135380"/>
                  </a:cubicBezTo>
                  <a:cubicBezTo>
                    <a:pt x="36830" y="1120140"/>
                    <a:pt x="58420" y="1108710"/>
                    <a:pt x="76200" y="1103630"/>
                  </a:cubicBezTo>
                  <a:cubicBezTo>
                    <a:pt x="95250" y="1099820"/>
                    <a:pt x="119380" y="1102360"/>
                    <a:pt x="137160" y="1111250"/>
                  </a:cubicBezTo>
                  <a:cubicBezTo>
                    <a:pt x="153670" y="1118870"/>
                    <a:pt x="171450" y="1139190"/>
                    <a:pt x="180340" y="1151890"/>
                  </a:cubicBezTo>
                  <a:cubicBezTo>
                    <a:pt x="186690" y="1162050"/>
                    <a:pt x="189230" y="1169670"/>
                    <a:pt x="190500" y="1181100"/>
                  </a:cubicBezTo>
                  <a:cubicBezTo>
                    <a:pt x="191770" y="1197610"/>
                    <a:pt x="189230" y="1224280"/>
                    <a:pt x="180340" y="1240790"/>
                  </a:cubicBezTo>
                  <a:cubicBezTo>
                    <a:pt x="171450" y="1257300"/>
                    <a:pt x="149860" y="1275080"/>
                    <a:pt x="135890" y="1282700"/>
                  </a:cubicBezTo>
                  <a:cubicBezTo>
                    <a:pt x="125730" y="1287780"/>
                    <a:pt x="118110" y="1290320"/>
                    <a:pt x="106680" y="1290320"/>
                  </a:cubicBezTo>
                  <a:cubicBezTo>
                    <a:pt x="90170" y="1291590"/>
                    <a:pt x="63500" y="1287780"/>
                    <a:pt x="48260" y="1277620"/>
                  </a:cubicBezTo>
                  <a:cubicBezTo>
                    <a:pt x="31750" y="1267460"/>
                    <a:pt x="15240" y="1249680"/>
                    <a:pt x="8890" y="1231900"/>
                  </a:cubicBezTo>
                  <a:cubicBezTo>
                    <a:pt x="1270" y="1214120"/>
                    <a:pt x="0" y="1188720"/>
                    <a:pt x="5080" y="1170940"/>
                  </a:cubicBezTo>
                  <a:cubicBezTo>
                    <a:pt x="11430" y="1153160"/>
                    <a:pt x="38100" y="1120140"/>
                    <a:pt x="39370" y="1121410"/>
                  </a:cubicBezTo>
                  <a:cubicBezTo>
                    <a:pt x="40640" y="1121410"/>
                    <a:pt x="25400" y="1163320"/>
                    <a:pt x="21590" y="1162050"/>
                  </a:cubicBezTo>
                  <a:cubicBezTo>
                    <a:pt x="12700" y="1160780"/>
                    <a:pt x="17780" y="1013460"/>
                    <a:pt x="24130" y="960120"/>
                  </a:cubicBezTo>
                  <a:cubicBezTo>
                    <a:pt x="29210" y="924560"/>
                    <a:pt x="35560" y="901700"/>
                    <a:pt x="45720" y="871220"/>
                  </a:cubicBezTo>
                  <a:cubicBezTo>
                    <a:pt x="57150" y="838200"/>
                    <a:pt x="71120" y="802640"/>
                    <a:pt x="88900" y="767080"/>
                  </a:cubicBezTo>
                  <a:cubicBezTo>
                    <a:pt x="107950" y="727710"/>
                    <a:pt x="132080" y="688340"/>
                    <a:pt x="161290" y="646430"/>
                  </a:cubicBezTo>
                  <a:cubicBezTo>
                    <a:pt x="198120" y="595630"/>
                    <a:pt x="242570" y="535940"/>
                    <a:pt x="297180" y="483870"/>
                  </a:cubicBezTo>
                  <a:cubicBezTo>
                    <a:pt x="359410" y="424180"/>
                    <a:pt x="452120" y="374650"/>
                    <a:pt x="524510" y="313690"/>
                  </a:cubicBezTo>
                  <a:cubicBezTo>
                    <a:pt x="598170" y="251460"/>
                    <a:pt x="674370" y="160020"/>
                    <a:pt x="735330" y="115570"/>
                  </a:cubicBezTo>
                  <a:cubicBezTo>
                    <a:pt x="774700" y="86360"/>
                    <a:pt x="805180" y="71120"/>
                    <a:pt x="843280" y="54610"/>
                  </a:cubicBezTo>
                  <a:cubicBezTo>
                    <a:pt x="878840" y="39370"/>
                    <a:pt x="904240" y="26670"/>
                    <a:pt x="955040" y="19050"/>
                  </a:cubicBezTo>
                  <a:cubicBezTo>
                    <a:pt x="1054100" y="5080"/>
                    <a:pt x="1333500" y="0"/>
                    <a:pt x="1399540" y="30480"/>
                  </a:cubicBezTo>
                  <a:cubicBezTo>
                    <a:pt x="1423670" y="41910"/>
                    <a:pt x="1432560" y="59690"/>
                    <a:pt x="1438910" y="74930"/>
                  </a:cubicBezTo>
                  <a:cubicBezTo>
                    <a:pt x="1445260" y="87630"/>
                    <a:pt x="1446530" y="101600"/>
                    <a:pt x="1443990" y="115570"/>
                  </a:cubicBezTo>
                  <a:cubicBezTo>
                    <a:pt x="1441450" y="132080"/>
                    <a:pt x="1430020" y="156210"/>
                    <a:pt x="1416050" y="168910"/>
                  </a:cubicBezTo>
                  <a:cubicBezTo>
                    <a:pt x="1402080" y="180340"/>
                    <a:pt x="1360170" y="189230"/>
                    <a:pt x="1360170" y="189230"/>
                  </a:cubicBezTo>
                </a:path>
              </a:pathLst>
            </a:custGeom>
            <a:solidFill>
              <a:srgbClr val="94AAB8"/>
            </a:solidFill>
            <a:ln cap="sq">
              <a:noFill/>
              <a:prstDash val="solid"/>
              <a:miter/>
            </a:ln>
          </p:spPr>
        </p:sp>
      </p:grpSp>
      <p:sp>
        <p:nvSpPr>
          <p:cNvPr name="Freeform 26" id="26"/>
          <p:cNvSpPr/>
          <p:nvPr/>
        </p:nvSpPr>
        <p:spPr>
          <a:xfrm flipH="false" flipV="false" rot="0">
            <a:off x="11730782" y="2272372"/>
            <a:ext cx="3037471" cy="4114800"/>
          </a:xfrm>
          <a:custGeom>
            <a:avLst/>
            <a:gdLst/>
            <a:ahLst/>
            <a:cxnLst/>
            <a:rect r="r" b="b" t="t" l="l"/>
            <a:pathLst>
              <a:path h="4114800" w="3037471">
                <a:moveTo>
                  <a:pt x="0" y="0"/>
                </a:moveTo>
                <a:lnTo>
                  <a:pt x="3037471" y="0"/>
                </a:lnTo>
                <a:lnTo>
                  <a:pt x="303747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0" y="6172200"/>
            <a:ext cx="4825458" cy="4114800"/>
          </a:xfrm>
          <a:custGeom>
            <a:avLst/>
            <a:gdLst/>
            <a:ahLst/>
            <a:cxnLst/>
            <a:rect r="r" b="b" t="t" l="l"/>
            <a:pathLst>
              <a:path h="4114800" w="4825458">
                <a:moveTo>
                  <a:pt x="0" y="0"/>
                </a:moveTo>
                <a:lnTo>
                  <a:pt x="4825458" y="0"/>
                </a:lnTo>
                <a:lnTo>
                  <a:pt x="482545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8" id="28"/>
          <p:cNvSpPr txBox="true"/>
          <p:nvPr/>
        </p:nvSpPr>
        <p:spPr>
          <a:xfrm rot="0">
            <a:off x="1385543" y="2921622"/>
            <a:ext cx="7284801" cy="495300"/>
          </a:xfrm>
          <a:prstGeom prst="rect">
            <a:avLst/>
          </a:prstGeom>
        </p:spPr>
        <p:txBody>
          <a:bodyPr anchor="t" rtlCol="false" tIns="0" lIns="0" bIns="0" rIns="0">
            <a:spAutoFit/>
          </a:bodyPr>
          <a:lstStyle/>
          <a:p>
            <a:pPr algn="ctr">
              <a:lnSpc>
                <a:spcPts val="4199"/>
              </a:lnSpc>
            </a:pPr>
            <a:r>
              <a:rPr lang="en-US" sz="2999" b="true">
                <a:solidFill>
                  <a:srgbClr val="05066D"/>
                </a:solidFill>
                <a:latin typeface="Montserrat Bold"/>
                <a:ea typeface="Montserrat Bold"/>
                <a:cs typeface="Montserrat Bold"/>
                <a:sym typeface="Montserrat Bold"/>
              </a:rPr>
              <a:t>Future Work</a:t>
            </a:r>
          </a:p>
        </p:txBody>
      </p:sp>
      <p:sp>
        <p:nvSpPr>
          <p:cNvPr name="TextBox 29" id="29"/>
          <p:cNvSpPr txBox="true"/>
          <p:nvPr/>
        </p:nvSpPr>
        <p:spPr>
          <a:xfrm rot="0">
            <a:off x="10270074" y="6958330"/>
            <a:ext cx="6316126" cy="1271270"/>
          </a:xfrm>
          <a:prstGeom prst="rect">
            <a:avLst/>
          </a:prstGeom>
        </p:spPr>
        <p:txBody>
          <a:bodyPr anchor="t" rtlCol="false" tIns="0" lIns="0" bIns="0" rIns="0">
            <a:spAutoFit/>
          </a:bodyPr>
          <a:lstStyle/>
          <a:p>
            <a:pPr algn="ctr">
              <a:lnSpc>
                <a:spcPts val="3430"/>
              </a:lnSpc>
            </a:pPr>
            <a:r>
              <a:rPr lang="en-US" sz="2450">
                <a:solidFill>
                  <a:srgbClr val="05066D"/>
                </a:solidFill>
                <a:latin typeface="Montserrat"/>
                <a:ea typeface="Montserrat"/>
                <a:cs typeface="Montserrat"/>
                <a:sym typeface="Montserrat"/>
              </a:rPr>
              <a:t>Expanding the dataset with more vendor types and clinical centers would also improve model robustness.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3F3"/>
        </a:solidFill>
      </p:bgPr>
    </p:bg>
    <p:spTree>
      <p:nvGrpSpPr>
        <p:cNvPr id="1" name=""/>
        <p:cNvGrpSpPr/>
        <p:nvPr/>
      </p:nvGrpSpPr>
      <p:grpSpPr>
        <a:xfrm>
          <a:off x="0" y="0"/>
          <a:ext cx="0" cy="0"/>
          <a:chOff x="0" y="0"/>
          <a:chExt cx="0" cy="0"/>
        </a:xfrm>
      </p:grpSpPr>
      <p:sp>
        <p:nvSpPr>
          <p:cNvPr name="Freeform 2" id="2"/>
          <p:cNvSpPr/>
          <p:nvPr/>
        </p:nvSpPr>
        <p:spPr>
          <a:xfrm flipH="false" flipV="false" rot="0">
            <a:off x="-1163445" y="-318668"/>
            <a:ext cx="7876905" cy="7726439"/>
          </a:xfrm>
          <a:custGeom>
            <a:avLst/>
            <a:gdLst/>
            <a:ahLst/>
            <a:cxnLst/>
            <a:rect r="r" b="b" t="t" l="l"/>
            <a:pathLst>
              <a:path h="7726439" w="7876905">
                <a:moveTo>
                  <a:pt x="0" y="0"/>
                </a:moveTo>
                <a:lnTo>
                  <a:pt x="7876905" y="0"/>
                </a:lnTo>
                <a:lnTo>
                  <a:pt x="7876905" y="7726439"/>
                </a:lnTo>
                <a:lnTo>
                  <a:pt x="0" y="7726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8101" y="2452589"/>
            <a:ext cx="7598987" cy="11943398"/>
          </a:xfrm>
          <a:custGeom>
            <a:avLst/>
            <a:gdLst/>
            <a:ahLst/>
            <a:cxnLst/>
            <a:rect r="r" b="b" t="t" l="l"/>
            <a:pathLst>
              <a:path h="11943398" w="7598987">
                <a:moveTo>
                  <a:pt x="0" y="0"/>
                </a:moveTo>
                <a:lnTo>
                  <a:pt x="7598988" y="0"/>
                </a:lnTo>
                <a:lnTo>
                  <a:pt x="7598988" y="11943398"/>
                </a:lnTo>
                <a:lnTo>
                  <a:pt x="0" y="119433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380846" y="4267672"/>
            <a:ext cx="5694209" cy="8280195"/>
            <a:chOff x="0" y="0"/>
            <a:chExt cx="812800" cy="1181928"/>
          </a:xfrm>
        </p:grpSpPr>
        <p:sp>
          <p:nvSpPr>
            <p:cNvPr name="Freeform 5" id="5"/>
            <p:cNvSpPr/>
            <p:nvPr/>
          </p:nvSpPr>
          <p:spPr>
            <a:xfrm flipH="false" flipV="false" rot="0">
              <a:off x="0" y="0"/>
              <a:ext cx="812800" cy="1181927"/>
            </a:xfrm>
            <a:custGeom>
              <a:avLst/>
              <a:gdLst/>
              <a:ahLst/>
              <a:cxnLst/>
              <a:rect r="r" b="b" t="t" l="l"/>
              <a:pathLst>
                <a:path h="1181927" w="812800">
                  <a:moveTo>
                    <a:pt x="0" y="0"/>
                  </a:moveTo>
                  <a:lnTo>
                    <a:pt x="812800" y="0"/>
                  </a:lnTo>
                  <a:lnTo>
                    <a:pt x="812800" y="1181927"/>
                  </a:lnTo>
                  <a:lnTo>
                    <a:pt x="0" y="1181927"/>
                  </a:lnTo>
                  <a:close/>
                </a:path>
              </a:pathLst>
            </a:custGeom>
            <a:solidFill>
              <a:srgbClr val="E9EAF6"/>
            </a:solidFill>
          </p:spPr>
        </p:sp>
        <p:sp>
          <p:nvSpPr>
            <p:cNvPr name="TextBox 6" id="6"/>
            <p:cNvSpPr txBox="true"/>
            <p:nvPr/>
          </p:nvSpPr>
          <p:spPr>
            <a:xfrm>
              <a:off x="0" y="-38100"/>
              <a:ext cx="812800" cy="122002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411095" y="2452589"/>
            <a:ext cx="7876905" cy="7726439"/>
          </a:xfrm>
          <a:custGeom>
            <a:avLst/>
            <a:gdLst/>
            <a:ahLst/>
            <a:cxnLst/>
            <a:rect r="r" b="b" t="t" l="l"/>
            <a:pathLst>
              <a:path h="7726439" w="7876905">
                <a:moveTo>
                  <a:pt x="0" y="0"/>
                </a:moveTo>
                <a:lnTo>
                  <a:pt x="7876905" y="0"/>
                </a:lnTo>
                <a:lnTo>
                  <a:pt x="7876905" y="7726438"/>
                </a:lnTo>
                <a:lnTo>
                  <a:pt x="0" y="77264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604302" y="3108870"/>
            <a:ext cx="7825149" cy="12298860"/>
          </a:xfrm>
          <a:custGeom>
            <a:avLst/>
            <a:gdLst/>
            <a:ahLst/>
            <a:cxnLst/>
            <a:rect r="r" b="b" t="t" l="l"/>
            <a:pathLst>
              <a:path h="12298860" w="7825149">
                <a:moveTo>
                  <a:pt x="0" y="0"/>
                </a:moveTo>
                <a:lnTo>
                  <a:pt x="7825150" y="0"/>
                </a:lnTo>
                <a:lnTo>
                  <a:pt x="7825150" y="12298860"/>
                </a:lnTo>
                <a:lnTo>
                  <a:pt x="0" y="122988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600809" y="5118203"/>
            <a:ext cx="5763173" cy="8280195"/>
            <a:chOff x="0" y="0"/>
            <a:chExt cx="822644" cy="1181928"/>
          </a:xfrm>
        </p:grpSpPr>
        <p:sp>
          <p:nvSpPr>
            <p:cNvPr name="Freeform 10" id="10"/>
            <p:cNvSpPr/>
            <p:nvPr/>
          </p:nvSpPr>
          <p:spPr>
            <a:xfrm flipH="false" flipV="false" rot="0">
              <a:off x="0" y="0"/>
              <a:ext cx="822644" cy="1181927"/>
            </a:xfrm>
            <a:custGeom>
              <a:avLst/>
              <a:gdLst/>
              <a:ahLst/>
              <a:cxnLst/>
              <a:rect r="r" b="b" t="t" l="l"/>
              <a:pathLst>
                <a:path h="1181927" w="822644">
                  <a:moveTo>
                    <a:pt x="0" y="0"/>
                  </a:moveTo>
                  <a:lnTo>
                    <a:pt x="822644" y="0"/>
                  </a:lnTo>
                  <a:lnTo>
                    <a:pt x="822644" y="1181927"/>
                  </a:lnTo>
                  <a:lnTo>
                    <a:pt x="0" y="1181927"/>
                  </a:lnTo>
                  <a:close/>
                </a:path>
              </a:pathLst>
            </a:custGeom>
            <a:solidFill>
              <a:srgbClr val="E9EAF6"/>
            </a:solidFill>
          </p:spPr>
        </p:sp>
        <p:sp>
          <p:nvSpPr>
            <p:cNvPr name="TextBox 11" id="11"/>
            <p:cNvSpPr txBox="true"/>
            <p:nvPr/>
          </p:nvSpPr>
          <p:spPr>
            <a:xfrm>
              <a:off x="0" y="-38100"/>
              <a:ext cx="822644" cy="122002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1257881">
            <a:off x="-746181" y="2077712"/>
            <a:ext cx="3549762" cy="3440042"/>
          </a:xfrm>
          <a:custGeom>
            <a:avLst/>
            <a:gdLst/>
            <a:ahLst/>
            <a:cxnLst/>
            <a:rect r="r" b="b" t="t" l="l"/>
            <a:pathLst>
              <a:path h="3440042" w="3549762">
                <a:moveTo>
                  <a:pt x="0" y="0"/>
                </a:moveTo>
                <a:lnTo>
                  <a:pt x="3549762" y="0"/>
                </a:lnTo>
                <a:lnTo>
                  <a:pt x="3549762" y="3440042"/>
                </a:lnTo>
                <a:lnTo>
                  <a:pt x="0" y="34400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137149">
            <a:off x="9171401" y="2479990"/>
            <a:ext cx="1402006" cy="1402006"/>
          </a:xfrm>
          <a:custGeom>
            <a:avLst/>
            <a:gdLst/>
            <a:ahLst/>
            <a:cxnLst/>
            <a:rect r="r" b="b" t="t" l="l"/>
            <a:pathLst>
              <a:path h="1402006" w="1402006">
                <a:moveTo>
                  <a:pt x="0" y="0"/>
                </a:moveTo>
                <a:lnTo>
                  <a:pt x="1402006" y="0"/>
                </a:lnTo>
                <a:lnTo>
                  <a:pt x="1402006" y="1402006"/>
                </a:lnTo>
                <a:lnTo>
                  <a:pt x="0" y="1402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2219362" y="6248480"/>
            <a:ext cx="6017177" cy="3758461"/>
          </a:xfrm>
          <a:custGeom>
            <a:avLst/>
            <a:gdLst/>
            <a:ahLst/>
            <a:cxnLst/>
            <a:rect r="r" b="b" t="t" l="l"/>
            <a:pathLst>
              <a:path h="3758461" w="6017177">
                <a:moveTo>
                  <a:pt x="0" y="0"/>
                </a:moveTo>
                <a:lnTo>
                  <a:pt x="6017178" y="0"/>
                </a:lnTo>
                <a:lnTo>
                  <a:pt x="6017178" y="3758461"/>
                </a:lnTo>
                <a:lnTo>
                  <a:pt x="0" y="3758461"/>
                </a:lnTo>
                <a:lnTo>
                  <a:pt x="0" y="0"/>
                </a:lnTo>
                <a:close/>
              </a:path>
            </a:pathLst>
          </a:custGeom>
          <a:blipFill>
            <a:blip r:embed="rId10"/>
            <a:stretch>
              <a:fillRect l="-8133" t="-422" r="-2942" b="-4273"/>
            </a:stretch>
          </a:blipFill>
        </p:spPr>
      </p:sp>
      <p:sp>
        <p:nvSpPr>
          <p:cNvPr name="Freeform 15" id="15"/>
          <p:cNvSpPr/>
          <p:nvPr/>
        </p:nvSpPr>
        <p:spPr>
          <a:xfrm flipH="false" flipV="false" rot="0">
            <a:off x="10411095" y="6654880"/>
            <a:ext cx="6167174" cy="3352061"/>
          </a:xfrm>
          <a:custGeom>
            <a:avLst/>
            <a:gdLst/>
            <a:ahLst/>
            <a:cxnLst/>
            <a:rect r="r" b="b" t="t" l="l"/>
            <a:pathLst>
              <a:path h="3352061" w="6167174">
                <a:moveTo>
                  <a:pt x="0" y="0"/>
                </a:moveTo>
                <a:lnTo>
                  <a:pt x="6167174" y="0"/>
                </a:lnTo>
                <a:lnTo>
                  <a:pt x="6167174" y="3352061"/>
                </a:lnTo>
                <a:lnTo>
                  <a:pt x="0" y="3352061"/>
                </a:lnTo>
                <a:lnTo>
                  <a:pt x="0" y="0"/>
                </a:lnTo>
                <a:close/>
              </a:path>
            </a:pathLst>
          </a:custGeom>
          <a:blipFill>
            <a:blip r:embed="rId11"/>
            <a:stretch>
              <a:fillRect l="-1063" t="-872" r="-2254" b="-23871"/>
            </a:stretch>
          </a:blipFill>
        </p:spPr>
      </p:sp>
      <p:sp>
        <p:nvSpPr>
          <p:cNvPr name="TextBox 16" id="16"/>
          <p:cNvSpPr txBox="true"/>
          <p:nvPr/>
        </p:nvSpPr>
        <p:spPr>
          <a:xfrm rot="0">
            <a:off x="2775008" y="5490314"/>
            <a:ext cx="4925174" cy="412750"/>
          </a:xfrm>
          <a:prstGeom prst="rect">
            <a:avLst/>
          </a:prstGeom>
        </p:spPr>
        <p:txBody>
          <a:bodyPr anchor="t" rtlCol="false" tIns="0" lIns="0" bIns="0" rIns="0">
            <a:spAutoFit/>
          </a:bodyPr>
          <a:lstStyle/>
          <a:p>
            <a:pPr algn="ctr">
              <a:lnSpc>
                <a:spcPts val="3499"/>
              </a:lnSpc>
            </a:pPr>
            <a:r>
              <a:rPr lang="en-US" sz="2499">
                <a:solidFill>
                  <a:srgbClr val="222366"/>
                </a:solidFill>
                <a:latin typeface="Montserrat"/>
                <a:ea typeface="Montserrat"/>
                <a:cs typeface="Montserrat"/>
                <a:sym typeface="Montserrat"/>
              </a:rPr>
              <a:t>17.9 million lives lost every year</a:t>
            </a:r>
          </a:p>
        </p:txBody>
      </p:sp>
      <p:sp>
        <p:nvSpPr>
          <p:cNvPr name="TextBox 17" id="17"/>
          <p:cNvSpPr txBox="true"/>
          <p:nvPr/>
        </p:nvSpPr>
        <p:spPr>
          <a:xfrm rot="0">
            <a:off x="11054290" y="5188030"/>
            <a:ext cx="4925174" cy="850900"/>
          </a:xfrm>
          <a:prstGeom prst="rect">
            <a:avLst/>
          </a:prstGeom>
        </p:spPr>
        <p:txBody>
          <a:bodyPr anchor="t" rtlCol="false" tIns="0" lIns="0" bIns="0" rIns="0">
            <a:spAutoFit/>
          </a:bodyPr>
          <a:lstStyle/>
          <a:p>
            <a:pPr algn="ctr">
              <a:lnSpc>
                <a:spcPts val="3499"/>
              </a:lnSpc>
            </a:pPr>
            <a:r>
              <a:rPr lang="en-US" sz="2499" b="true">
                <a:solidFill>
                  <a:srgbClr val="222366"/>
                </a:solidFill>
                <a:latin typeface="Montserrat Ultra-Bold"/>
                <a:ea typeface="Montserrat Ultra-Bold"/>
                <a:cs typeface="Montserrat Ultra-Bold"/>
                <a:sym typeface="Montserrat Ultra-Bold"/>
              </a:rPr>
              <a:t>85% of CVD deaths are due to heart attacks and strokes</a:t>
            </a:r>
          </a:p>
        </p:txBody>
      </p:sp>
      <p:sp>
        <p:nvSpPr>
          <p:cNvPr name="TextBox 18" id="18"/>
          <p:cNvSpPr txBox="true"/>
          <p:nvPr/>
        </p:nvSpPr>
        <p:spPr>
          <a:xfrm rot="0">
            <a:off x="2775008" y="4426579"/>
            <a:ext cx="4925174" cy="895985"/>
          </a:xfrm>
          <a:prstGeom prst="rect">
            <a:avLst/>
          </a:prstGeom>
        </p:spPr>
        <p:txBody>
          <a:bodyPr anchor="t" rtlCol="false" tIns="0" lIns="0" bIns="0" rIns="0">
            <a:spAutoFit/>
          </a:bodyPr>
          <a:lstStyle/>
          <a:p>
            <a:pPr algn="ctr">
              <a:lnSpc>
                <a:spcPts val="3640"/>
              </a:lnSpc>
            </a:pPr>
            <a:r>
              <a:rPr lang="en-US" sz="2600" b="true">
                <a:solidFill>
                  <a:srgbClr val="222366"/>
                </a:solidFill>
                <a:latin typeface="Montserrat Ultra-Bold"/>
                <a:ea typeface="Montserrat Ultra-Bold"/>
                <a:cs typeface="Montserrat Ultra-Bold"/>
                <a:sym typeface="Montserrat Ultra-Bold"/>
              </a:rPr>
              <a:t>32% of global deaths </a:t>
            </a:r>
          </a:p>
          <a:p>
            <a:pPr algn="ctr">
              <a:lnSpc>
                <a:spcPts val="3640"/>
              </a:lnSpc>
            </a:pPr>
            <a:r>
              <a:rPr lang="en-US" sz="2600" b="true">
                <a:solidFill>
                  <a:srgbClr val="222366"/>
                </a:solidFill>
                <a:latin typeface="Montserrat Ultra-Bold"/>
                <a:ea typeface="Montserrat Ultra-Bold"/>
                <a:cs typeface="Montserrat Ultra-Bold"/>
                <a:sym typeface="Montserrat Ultra-Bold"/>
              </a:rPr>
              <a:t>are from CVDs</a:t>
            </a:r>
          </a:p>
        </p:txBody>
      </p:sp>
      <p:sp>
        <p:nvSpPr>
          <p:cNvPr name="TextBox 19" id="19"/>
          <p:cNvSpPr txBox="true"/>
          <p:nvPr/>
        </p:nvSpPr>
        <p:spPr>
          <a:xfrm rot="0">
            <a:off x="2775008" y="258664"/>
            <a:ext cx="14228697" cy="1908175"/>
          </a:xfrm>
          <a:prstGeom prst="rect">
            <a:avLst/>
          </a:prstGeom>
        </p:spPr>
        <p:txBody>
          <a:bodyPr anchor="t" rtlCol="false" tIns="0" lIns="0" bIns="0" rIns="0">
            <a:spAutoFit/>
          </a:bodyPr>
          <a:lstStyle/>
          <a:p>
            <a:pPr algn="ctr">
              <a:lnSpc>
                <a:spcPts val="7699"/>
              </a:lnSpc>
            </a:pPr>
            <a:r>
              <a:rPr lang="en-US" sz="5499" b="true">
                <a:solidFill>
                  <a:srgbClr val="222366"/>
                </a:solidFill>
                <a:latin typeface="Montserrat Bold"/>
                <a:ea typeface="Montserrat Bold"/>
                <a:cs typeface="Montserrat Bold"/>
                <a:sym typeface="Montserrat Bold"/>
              </a:rPr>
              <a:t>The Rising Threat of </a:t>
            </a:r>
          </a:p>
          <a:p>
            <a:pPr algn="ctr">
              <a:lnSpc>
                <a:spcPts val="7699"/>
              </a:lnSpc>
            </a:pPr>
            <a:r>
              <a:rPr lang="en-US" sz="5499" b="true">
                <a:solidFill>
                  <a:srgbClr val="222366"/>
                </a:solidFill>
                <a:latin typeface="Montserrat Bold"/>
                <a:ea typeface="Montserrat Bold"/>
                <a:cs typeface="Montserrat Bold"/>
                <a:sym typeface="Montserrat Bold"/>
              </a:rPr>
              <a:t>Cardiovascular Diseases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true" flipV="false" rot="-441338">
            <a:off x="-258274" y="3771926"/>
            <a:ext cx="6601421" cy="4143568"/>
          </a:xfrm>
          <a:custGeom>
            <a:avLst/>
            <a:gdLst/>
            <a:ahLst/>
            <a:cxnLst/>
            <a:rect r="r" b="b" t="t" l="l"/>
            <a:pathLst>
              <a:path h="4143568" w="6601421">
                <a:moveTo>
                  <a:pt x="6601422" y="0"/>
                </a:moveTo>
                <a:lnTo>
                  <a:pt x="0" y="0"/>
                </a:lnTo>
                <a:lnTo>
                  <a:pt x="0" y="4143568"/>
                </a:lnTo>
                <a:lnTo>
                  <a:pt x="6601422" y="4143568"/>
                </a:lnTo>
                <a:lnTo>
                  <a:pt x="660142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185293">
            <a:off x="2658808" y="5983497"/>
            <a:ext cx="7090051" cy="4450271"/>
          </a:xfrm>
          <a:custGeom>
            <a:avLst/>
            <a:gdLst/>
            <a:ahLst/>
            <a:cxnLst/>
            <a:rect r="r" b="b" t="t" l="l"/>
            <a:pathLst>
              <a:path h="4450271" w="7090051">
                <a:moveTo>
                  <a:pt x="0" y="0"/>
                </a:moveTo>
                <a:lnTo>
                  <a:pt x="7090051" y="0"/>
                </a:lnTo>
                <a:lnTo>
                  <a:pt x="7090051" y="4450271"/>
                </a:lnTo>
                <a:lnTo>
                  <a:pt x="0" y="4450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721631">
            <a:off x="636511" y="295867"/>
            <a:ext cx="7329392" cy="4600500"/>
          </a:xfrm>
          <a:custGeom>
            <a:avLst/>
            <a:gdLst/>
            <a:ahLst/>
            <a:cxnLst/>
            <a:rect r="r" b="b" t="t" l="l"/>
            <a:pathLst>
              <a:path h="4600500" w="7329392">
                <a:moveTo>
                  <a:pt x="7329392" y="0"/>
                </a:moveTo>
                <a:lnTo>
                  <a:pt x="0" y="0"/>
                </a:lnTo>
                <a:lnTo>
                  <a:pt x="0" y="4600500"/>
                </a:lnTo>
                <a:lnTo>
                  <a:pt x="7329392" y="4600500"/>
                </a:lnTo>
                <a:lnTo>
                  <a:pt x="732939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450305" y="2665266"/>
            <a:ext cx="6678755" cy="5543366"/>
          </a:xfrm>
          <a:custGeom>
            <a:avLst/>
            <a:gdLst/>
            <a:ahLst/>
            <a:cxnLst/>
            <a:rect r="r" b="b" t="t" l="l"/>
            <a:pathLst>
              <a:path h="5543366" w="6678755">
                <a:moveTo>
                  <a:pt x="0" y="0"/>
                </a:moveTo>
                <a:lnTo>
                  <a:pt x="6678755" y="0"/>
                </a:lnTo>
                <a:lnTo>
                  <a:pt x="6678755" y="5543366"/>
                </a:lnTo>
                <a:lnTo>
                  <a:pt x="0" y="5543366"/>
                </a:lnTo>
                <a:lnTo>
                  <a:pt x="0" y="0"/>
                </a:lnTo>
                <a:close/>
              </a:path>
            </a:pathLst>
          </a:custGeom>
          <a:blipFill>
            <a:blip r:embed="rId4"/>
            <a:stretch>
              <a:fillRect l="0" t="0" r="0" b="0"/>
            </a:stretch>
          </a:blipFill>
        </p:spPr>
      </p:sp>
      <p:sp>
        <p:nvSpPr>
          <p:cNvPr name="Freeform 6" id="6"/>
          <p:cNvSpPr/>
          <p:nvPr/>
        </p:nvSpPr>
        <p:spPr>
          <a:xfrm flipH="false" flipV="false" rot="0">
            <a:off x="15551455" y="3417544"/>
            <a:ext cx="2944733" cy="7008875"/>
          </a:xfrm>
          <a:custGeom>
            <a:avLst/>
            <a:gdLst/>
            <a:ahLst/>
            <a:cxnLst/>
            <a:rect r="r" b="b" t="t" l="l"/>
            <a:pathLst>
              <a:path h="7008875" w="2944733">
                <a:moveTo>
                  <a:pt x="0" y="0"/>
                </a:moveTo>
                <a:lnTo>
                  <a:pt x="2944733" y="0"/>
                </a:lnTo>
                <a:lnTo>
                  <a:pt x="2944733" y="7008875"/>
                </a:lnTo>
                <a:lnTo>
                  <a:pt x="0" y="7008875"/>
                </a:lnTo>
                <a:lnTo>
                  <a:pt x="0" y="0"/>
                </a:lnTo>
                <a:close/>
              </a:path>
            </a:pathLst>
          </a:custGeom>
          <a:blipFill>
            <a:blip r:embed="rId5">
              <a:extLst>
                <a:ext uri="{96DAC541-7B7A-43D3-8B79-37D633B846F1}">
                  <asvg:svgBlip xmlns:asvg="http://schemas.microsoft.com/office/drawing/2016/SVG/main" r:embed="rId6"/>
                </a:ext>
              </a:extLst>
            </a:blip>
            <a:stretch>
              <a:fillRect l="-105557" t="0" r="0" b="0"/>
            </a:stretch>
          </a:blipFill>
        </p:spPr>
      </p:sp>
      <p:sp>
        <p:nvSpPr>
          <p:cNvPr name="TextBox 7" id="7"/>
          <p:cNvSpPr txBox="true"/>
          <p:nvPr/>
        </p:nvSpPr>
        <p:spPr>
          <a:xfrm rot="0">
            <a:off x="330208" y="4941205"/>
            <a:ext cx="5004474" cy="2072640"/>
          </a:xfrm>
          <a:prstGeom prst="rect">
            <a:avLst/>
          </a:prstGeom>
        </p:spPr>
        <p:txBody>
          <a:bodyPr anchor="t" rtlCol="false" tIns="0" lIns="0" bIns="0" rIns="0">
            <a:spAutoFit/>
          </a:bodyPr>
          <a:lstStyle/>
          <a:p>
            <a:pPr algn="ctr">
              <a:lnSpc>
                <a:spcPts val="3359"/>
              </a:lnSpc>
            </a:pPr>
            <a:r>
              <a:rPr lang="en-US" sz="2400" b="true">
                <a:solidFill>
                  <a:srgbClr val="05066D"/>
                </a:solidFill>
                <a:latin typeface="Montserrat Bold"/>
                <a:ea typeface="Montserrat Bold"/>
                <a:cs typeface="Montserrat Bold"/>
                <a:sym typeface="Montserrat Bold"/>
              </a:rPr>
              <a:t>Manual segmentation</a:t>
            </a:r>
            <a:r>
              <a:rPr lang="en-US" sz="2400">
                <a:solidFill>
                  <a:srgbClr val="05066D"/>
                </a:solidFill>
                <a:latin typeface="Montserrat"/>
                <a:ea typeface="Montserrat"/>
                <a:cs typeface="Montserrat"/>
                <a:sym typeface="Montserrat"/>
              </a:rPr>
              <a:t> takes hours of focus, often leading to </a:t>
            </a:r>
            <a:r>
              <a:rPr lang="en-US" sz="2400" b="true">
                <a:solidFill>
                  <a:srgbClr val="05066D"/>
                </a:solidFill>
                <a:latin typeface="Montserrat Bold"/>
                <a:ea typeface="Montserrat Bold"/>
                <a:cs typeface="Montserrat Bold"/>
                <a:sym typeface="Montserrat Bold"/>
              </a:rPr>
              <a:t>inconsistencies</a:t>
            </a:r>
            <a:r>
              <a:rPr lang="en-US" sz="2400">
                <a:solidFill>
                  <a:srgbClr val="05066D"/>
                </a:solidFill>
                <a:latin typeface="Montserrat"/>
                <a:ea typeface="Montserrat"/>
                <a:cs typeface="Montserrat"/>
                <a:sym typeface="Montserrat"/>
              </a:rPr>
              <a:t>. But there’s a game-changer in heart imaging!</a:t>
            </a:r>
          </a:p>
        </p:txBody>
      </p:sp>
      <p:sp>
        <p:nvSpPr>
          <p:cNvPr name="TextBox 8" id="8"/>
          <p:cNvSpPr txBox="true"/>
          <p:nvPr/>
        </p:nvSpPr>
        <p:spPr>
          <a:xfrm rot="0">
            <a:off x="3597232" y="7684757"/>
            <a:ext cx="5213202" cy="1234440"/>
          </a:xfrm>
          <a:prstGeom prst="rect">
            <a:avLst/>
          </a:prstGeom>
        </p:spPr>
        <p:txBody>
          <a:bodyPr anchor="t" rtlCol="false" tIns="0" lIns="0" bIns="0" rIns="0">
            <a:spAutoFit/>
          </a:bodyPr>
          <a:lstStyle/>
          <a:p>
            <a:pPr algn="ctr">
              <a:lnSpc>
                <a:spcPts val="3359"/>
              </a:lnSpc>
            </a:pPr>
            <a:r>
              <a:rPr lang="en-US" sz="2400" b="true">
                <a:solidFill>
                  <a:srgbClr val="05066D"/>
                </a:solidFill>
                <a:latin typeface="Montserrat Bold"/>
                <a:ea typeface="Montserrat Bold"/>
                <a:cs typeface="Montserrat Bold"/>
                <a:sym typeface="Montserrat Bold"/>
              </a:rPr>
              <a:t>Deep learning</a:t>
            </a:r>
            <a:r>
              <a:rPr lang="en-US" sz="2400">
                <a:solidFill>
                  <a:srgbClr val="05066D"/>
                </a:solidFill>
                <a:latin typeface="Montserrat"/>
                <a:ea typeface="Montserrat"/>
                <a:cs typeface="Montserrat"/>
                <a:sym typeface="Montserrat"/>
              </a:rPr>
              <a:t> is transforming cMRI analysis, making it </a:t>
            </a:r>
            <a:r>
              <a:rPr lang="en-US" sz="2400" b="true">
                <a:solidFill>
                  <a:srgbClr val="05066D"/>
                </a:solidFill>
                <a:latin typeface="Montserrat Bold"/>
                <a:ea typeface="Montserrat Bold"/>
                <a:cs typeface="Montserrat Bold"/>
                <a:sym typeface="Montserrat Bold"/>
              </a:rPr>
              <a:t>faster</a:t>
            </a:r>
            <a:r>
              <a:rPr lang="en-US" sz="2400">
                <a:solidFill>
                  <a:srgbClr val="05066D"/>
                </a:solidFill>
                <a:latin typeface="Montserrat"/>
                <a:ea typeface="Montserrat"/>
                <a:cs typeface="Montserrat"/>
                <a:sym typeface="Montserrat"/>
              </a:rPr>
              <a:t>, </a:t>
            </a:r>
            <a:r>
              <a:rPr lang="en-US" sz="2400" b="true">
                <a:solidFill>
                  <a:srgbClr val="05066D"/>
                </a:solidFill>
                <a:latin typeface="Montserrat Bold"/>
                <a:ea typeface="Montserrat Bold"/>
                <a:cs typeface="Montserrat Bold"/>
                <a:sym typeface="Montserrat Bold"/>
              </a:rPr>
              <a:t>accurate</a:t>
            </a:r>
            <a:r>
              <a:rPr lang="en-US" sz="2400">
                <a:solidFill>
                  <a:srgbClr val="05066D"/>
                </a:solidFill>
                <a:latin typeface="Montserrat"/>
                <a:ea typeface="Montserrat"/>
                <a:cs typeface="Montserrat"/>
                <a:sym typeface="Montserrat"/>
              </a:rPr>
              <a:t>, and </a:t>
            </a:r>
            <a:r>
              <a:rPr lang="en-US" sz="2400" b="true">
                <a:solidFill>
                  <a:srgbClr val="05066D"/>
                </a:solidFill>
                <a:latin typeface="Montserrat Bold"/>
                <a:ea typeface="Montserrat Bold"/>
                <a:cs typeface="Montserrat Bold"/>
                <a:sym typeface="Montserrat Bold"/>
              </a:rPr>
              <a:t>more reliable</a:t>
            </a:r>
            <a:r>
              <a:rPr lang="en-US" sz="2400">
                <a:solidFill>
                  <a:srgbClr val="05066D"/>
                </a:solidFill>
                <a:latin typeface="Montserrat"/>
                <a:ea typeface="Montserrat"/>
                <a:cs typeface="Montserrat"/>
                <a:sym typeface="Montserrat"/>
              </a:rPr>
              <a:t>.</a:t>
            </a:r>
          </a:p>
        </p:txBody>
      </p:sp>
      <p:sp>
        <p:nvSpPr>
          <p:cNvPr name="TextBox 9" id="9"/>
          <p:cNvSpPr txBox="true"/>
          <p:nvPr/>
        </p:nvSpPr>
        <p:spPr>
          <a:xfrm rot="0">
            <a:off x="1588963" y="1540747"/>
            <a:ext cx="5424488" cy="2072640"/>
          </a:xfrm>
          <a:prstGeom prst="rect">
            <a:avLst/>
          </a:prstGeom>
        </p:spPr>
        <p:txBody>
          <a:bodyPr anchor="t" rtlCol="false" tIns="0" lIns="0" bIns="0" rIns="0">
            <a:spAutoFit/>
          </a:bodyPr>
          <a:lstStyle/>
          <a:p>
            <a:pPr algn="ctr">
              <a:lnSpc>
                <a:spcPts val="3359"/>
              </a:lnSpc>
            </a:pPr>
            <a:r>
              <a:rPr lang="en-US" sz="2400" b="true">
                <a:solidFill>
                  <a:srgbClr val="05066D"/>
                </a:solidFill>
                <a:latin typeface="Montserrat Bold"/>
                <a:ea typeface="Montserrat Bold"/>
                <a:cs typeface="Montserrat Bold"/>
                <a:sym typeface="Montserrat Bold"/>
              </a:rPr>
              <a:t>Cardiac MRI</a:t>
            </a:r>
            <a:r>
              <a:rPr lang="en-US" sz="2400">
                <a:solidFill>
                  <a:srgbClr val="05066D"/>
                </a:solidFill>
                <a:latin typeface="Montserrat"/>
                <a:ea typeface="Montserrat"/>
                <a:cs typeface="Montserrat"/>
                <a:sym typeface="Montserrat"/>
              </a:rPr>
              <a:t> (</a:t>
            </a:r>
            <a:r>
              <a:rPr lang="en-US" sz="2400" b="true">
                <a:solidFill>
                  <a:srgbClr val="05066D"/>
                </a:solidFill>
                <a:latin typeface="Montserrat Bold"/>
                <a:ea typeface="Montserrat Bold"/>
                <a:cs typeface="Montserrat Bold"/>
                <a:sym typeface="Montserrat Bold"/>
              </a:rPr>
              <a:t>cMRI</a:t>
            </a:r>
            <a:r>
              <a:rPr lang="en-US" sz="2400">
                <a:solidFill>
                  <a:srgbClr val="05066D"/>
                </a:solidFill>
                <a:latin typeface="Montserrat"/>
                <a:ea typeface="Montserrat"/>
                <a:cs typeface="Montserrat"/>
                <a:sym typeface="Montserrat"/>
              </a:rPr>
              <a:t>) is the gold standard for diagnosing heart conditions – especially for tracking key areas like the </a:t>
            </a:r>
            <a:r>
              <a:rPr lang="en-US" sz="2400" b="true">
                <a:solidFill>
                  <a:srgbClr val="05066D"/>
                </a:solidFill>
                <a:latin typeface="Montserrat Bold"/>
                <a:ea typeface="Montserrat Bold"/>
                <a:cs typeface="Montserrat Bold"/>
                <a:sym typeface="Montserrat Bold"/>
              </a:rPr>
              <a:t>left ventricle</a:t>
            </a:r>
            <a:r>
              <a:rPr lang="en-US" sz="2400">
                <a:solidFill>
                  <a:srgbClr val="05066D"/>
                </a:solidFill>
                <a:latin typeface="Montserrat"/>
                <a:ea typeface="Montserrat"/>
                <a:cs typeface="Montserrat"/>
                <a:sym typeface="Montserrat"/>
              </a:rPr>
              <a:t>, </a:t>
            </a:r>
            <a:r>
              <a:rPr lang="en-US" sz="2400" b="true">
                <a:solidFill>
                  <a:srgbClr val="05066D"/>
                </a:solidFill>
                <a:latin typeface="Montserrat Bold"/>
                <a:ea typeface="Montserrat Bold"/>
                <a:cs typeface="Montserrat Bold"/>
                <a:sym typeface="Montserrat Bold"/>
              </a:rPr>
              <a:t>myocardium</a:t>
            </a:r>
            <a:r>
              <a:rPr lang="en-US" sz="2400">
                <a:solidFill>
                  <a:srgbClr val="05066D"/>
                </a:solidFill>
                <a:latin typeface="Montserrat"/>
                <a:ea typeface="Montserrat"/>
                <a:cs typeface="Montserrat"/>
                <a:sym typeface="Montserrat"/>
              </a:rPr>
              <a:t>, and </a:t>
            </a:r>
            <a:r>
              <a:rPr lang="en-US" sz="2400" b="true">
                <a:solidFill>
                  <a:srgbClr val="05066D"/>
                </a:solidFill>
                <a:latin typeface="Montserrat Bold"/>
                <a:ea typeface="Montserrat Bold"/>
                <a:cs typeface="Montserrat Bold"/>
                <a:sym typeface="Montserrat Bold"/>
              </a:rPr>
              <a:t>right ventricle</a:t>
            </a:r>
            <a:r>
              <a:rPr lang="en-US" sz="2400">
                <a:solidFill>
                  <a:srgbClr val="05066D"/>
                </a:solidFill>
                <a:latin typeface="Montserrat"/>
                <a:ea typeface="Montserrat"/>
                <a:cs typeface="Montserrat"/>
                <a:sym typeface="Montserrat"/>
              </a:rPr>
              <a:t>.</a:t>
            </a:r>
          </a:p>
        </p:txBody>
      </p:sp>
      <p:sp>
        <p:nvSpPr>
          <p:cNvPr name="TextBox 10" id="10"/>
          <p:cNvSpPr txBox="true"/>
          <p:nvPr/>
        </p:nvSpPr>
        <p:spPr>
          <a:xfrm rot="0">
            <a:off x="9169759" y="408736"/>
            <a:ext cx="7239846" cy="1819275"/>
          </a:xfrm>
          <a:prstGeom prst="rect">
            <a:avLst/>
          </a:prstGeom>
        </p:spPr>
        <p:txBody>
          <a:bodyPr anchor="t" rtlCol="false" tIns="0" lIns="0" bIns="0" rIns="0">
            <a:spAutoFit/>
          </a:bodyPr>
          <a:lstStyle/>
          <a:p>
            <a:pPr algn="ctr">
              <a:lnSpc>
                <a:spcPts val="7000"/>
              </a:lnSpc>
            </a:pPr>
            <a:r>
              <a:rPr lang="en-US" sz="5000" b="true">
                <a:solidFill>
                  <a:srgbClr val="05066D"/>
                </a:solidFill>
                <a:latin typeface="Montserrat Bold"/>
                <a:ea typeface="Montserrat Bold"/>
                <a:cs typeface="Montserrat Bold"/>
                <a:sym typeface="Montserrat Bold"/>
              </a:rPr>
              <a:t>Innovative Solutions </a:t>
            </a:r>
          </a:p>
          <a:p>
            <a:pPr algn="ctr">
              <a:lnSpc>
                <a:spcPts val="7699"/>
              </a:lnSpc>
            </a:pPr>
            <a:r>
              <a:rPr lang="en-US" sz="5499" b="true">
                <a:solidFill>
                  <a:srgbClr val="05066D"/>
                </a:solidFill>
                <a:latin typeface="Montserrat Bold"/>
                <a:ea typeface="Montserrat Bold"/>
                <a:cs typeface="Montserrat Bold"/>
                <a:sym typeface="Montserrat Bold"/>
              </a:rPr>
              <a:t>The Power of MRI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F6FF"/>
        </a:solidFill>
      </p:bgPr>
    </p:bg>
    <p:spTree>
      <p:nvGrpSpPr>
        <p:cNvPr id="1" name=""/>
        <p:cNvGrpSpPr/>
        <p:nvPr/>
      </p:nvGrpSpPr>
      <p:grpSpPr>
        <a:xfrm>
          <a:off x="0" y="0"/>
          <a:ext cx="0" cy="0"/>
          <a:chOff x="0" y="0"/>
          <a:chExt cx="0" cy="0"/>
        </a:xfrm>
      </p:grpSpPr>
      <p:sp>
        <p:nvSpPr>
          <p:cNvPr name="Freeform 2" id="2"/>
          <p:cNvSpPr/>
          <p:nvPr/>
        </p:nvSpPr>
        <p:spPr>
          <a:xfrm flipH="false" flipV="false" rot="5755965">
            <a:off x="-2596635" y="-6569350"/>
            <a:ext cx="9743832" cy="10202966"/>
          </a:xfrm>
          <a:custGeom>
            <a:avLst/>
            <a:gdLst/>
            <a:ahLst/>
            <a:cxnLst/>
            <a:rect r="r" b="b" t="t" l="l"/>
            <a:pathLst>
              <a:path h="10202966" w="9743832">
                <a:moveTo>
                  <a:pt x="0" y="0"/>
                </a:moveTo>
                <a:lnTo>
                  <a:pt x="9743832" y="0"/>
                </a:lnTo>
                <a:lnTo>
                  <a:pt x="9743832"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86301">
            <a:off x="10358985" y="-3230434"/>
            <a:ext cx="9743832" cy="10202966"/>
          </a:xfrm>
          <a:custGeom>
            <a:avLst/>
            <a:gdLst/>
            <a:ahLst/>
            <a:cxnLst/>
            <a:rect r="r" b="b" t="t" l="l"/>
            <a:pathLst>
              <a:path h="10202966" w="9743832">
                <a:moveTo>
                  <a:pt x="0" y="0"/>
                </a:moveTo>
                <a:lnTo>
                  <a:pt x="9743833" y="0"/>
                </a:lnTo>
                <a:lnTo>
                  <a:pt x="9743833" y="10202965"/>
                </a:lnTo>
                <a:lnTo>
                  <a:pt x="0" y="102029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10729530">
            <a:off x="215728" y="951182"/>
            <a:ext cx="17298977" cy="10858192"/>
          </a:xfrm>
          <a:custGeom>
            <a:avLst/>
            <a:gdLst/>
            <a:ahLst/>
            <a:cxnLst/>
            <a:rect r="r" b="b" t="t" l="l"/>
            <a:pathLst>
              <a:path h="10858192" w="17298977">
                <a:moveTo>
                  <a:pt x="17298977" y="0"/>
                </a:moveTo>
                <a:lnTo>
                  <a:pt x="0" y="0"/>
                </a:lnTo>
                <a:lnTo>
                  <a:pt x="0" y="10858192"/>
                </a:lnTo>
                <a:lnTo>
                  <a:pt x="17298977" y="10858192"/>
                </a:lnTo>
                <a:lnTo>
                  <a:pt x="172989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4972222" y="3415779"/>
            <a:ext cx="3740897" cy="10287468"/>
          </a:xfrm>
          <a:custGeom>
            <a:avLst/>
            <a:gdLst/>
            <a:ahLst/>
            <a:cxnLst/>
            <a:rect r="r" b="b" t="t" l="l"/>
            <a:pathLst>
              <a:path h="10287468" w="3740897">
                <a:moveTo>
                  <a:pt x="3740898" y="0"/>
                </a:moveTo>
                <a:lnTo>
                  <a:pt x="0" y="0"/>
                </a:lnTo>
                <a:lnTo>
                  <a:pt x="0" y="10287467"/>
                </a:lnTo>
                <a:lnTo>
                  <a:pt x="3740898" y="10287467"/>
                </a:lnTo>
                <a:lnTo>
                  <a:pt x="374089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698307" y="3541596"/>
            <a:ext cx="10848795" cy="1326554"/>
          </a:xfrm>
          <a:prstGeom prst="rect">
            <a:avLst/>
          </a:prstGeom>
        </p:spPr>
        <p:txBody>
          <a:bodyPr anchor="t" rtlCol="false" tIns="0" lIns="0" bIns="0" rIns="0">
            <a:spAutoFit/>
          </a:bodyPr>
          <a:lstStyle/>
          <a:p>
            <a:pPr algn="just">
              <a:lnSpc>
                <a:spcPts val="3532"/>
              </a:lnSpc>
            </a:pPr>
            <a:r>
              <a:rPr lang="en-US" sz="2523">
                <a:solidFill>
                  <a:srgbClr val="05066D"/>
                </a:solidFill>
                <a:latin typeface="Montserrat"/>
                <a:ea typeface="Montserrat"/>
                <a:cs typeface="Montserrat"/>
                <a:sym typeface="Montserrat"/>
              </a:rPr>
              <a:t>Current deep learning models struggle with </a:t>
            </a:r>
            <a:r>
              <a:rPr lang="en-US" sz="2523" b="true">
                <a:solidFill>
                  <a:srgbClr val="05066D"/>
                </a:solidFill>
                <a:latin typeface="Montserrat Bold"/>
                <a:ea typeface="Montserrat Bold"/>
                <a:cs typeface="Montserrat Bold"/>
                <a:sym typeface="Montserrat Bold"/>
              </a:rPr>
              <a:t>generalization</a:t>
            </a:r>
            <a:r>
              <a:rPr lang="en-US" sz="2523">
                <a:solidFill>
                  <a:srgbClr val="05066D"/>
                </a:solidFill>
                <a:latin typeface="Montserrat"/>
                <a:ea typeface="Montserrat"/>
                <a:cs typeface="Montserrat"/>
                <a:sym typeface="Montserrat"/>
              </a:rPr>
              <a:t> – </a:t>
            </a:r>
            <a:r>
              <a:rPr lang="en-US" b="true" sz="2523" i="true">
                <a:solidFill>
                  <a:srgbClr val="05066D"/>
                </a:solidFill>
                <a:latin typeface="Montserrat Bold Italics"/>
                <a:ea typeface="Montserrat Bold Italics"/>
                <a:cs typeface="Montserrat Bold Italics"/>
                <a:sym typeface="Montserrat Bold Italics"/>
              </a:rPr>
              <a:t>why?</a:t>
            </a:r>
          </a:p>
          <a:p>
            <a:pPr algn="just">
              <a:lnSpc>
                <a:spcPts val="3532"/>
              </a:lnSpc>
            </a:pPr>
          </a:p>
          <a:p>
            <a:pPr algn="just">
              <a:lnSpc>
                <a:spcPts val="3532"/>
              </a:lnSpc>
            </a:pPr>
            <a:r>
              <a:rPr lang="en-US" sz="2523" b="true">
                <a:solidFill>
                  <a:srgbClr val="05066D"/>
                </a:solidFill>
                <a:latin typeface="Montserrat Bold"/>
                <a:ea typeface="Montserrat Bold"/>
                <a:cs typeface="Montserrat Bold"/>
                <a:sym typeface="Montserrat Bold"/>
              </a:rPr>
              <a:t>Possible reasons</a:t>
            </a:r>
            <a:r>
              <a:rPr lang="en-US" sz="2523">
                <a:solidFill>
                  <a:srgbClr val="05066D"/>
                </a:solidFill>
                <a:latin typeface="Montserrat"/>
                <a:ea typeface="Montserrat"/>
                <a:cs typeface="Montserrat"/>
                <a:sym typeface="Montserrat"/>
              </a:rPr>
              <a:t>:</a:t>
            </a:r>
          </a:p>
        </p:txBody>
      </p:sp>
      <p:grpSp>
        <p:nvGrpSpPr>
          <p:cNvPr name="Group 7" id="7"/>
          <p:cNvGrpSpPr/>
          <p:nvPr/>
        </p:nvGrpSpPr>
        <p:grpSpPr>
          <a:xfrm rot="0">
            <a:off x="7055328" y="4398290"/>
            <a:ext cx="745210" cy="7452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9" id="9"/>
            <p:cNvSpPr txBox="true"/>
            <p:nvPr/>
          </p:nvSpPr>
          <p:spPr>
            <a:xfrm>
              <a:off x="76200" y="142875"/>
              <a:ext cx="660400" cy="593725"/>
            </a:xfrm>
            <a:prstGeom prst="rect">
              <a:avLst/>
            </a:prstGeom>
          </p:spPr>
          <p:txBody>
            <a:bodyPr anchor="ctr" rtlCol="false" tIns="50800" lIns="50800" bIns="50800" rIns="50800"/>
            <a:lstStyle/>
            <a:p>
              <a:pPr algn="ctr">
                <a:lnSpc>
                  <a:spcPts val="2399"/>
                </a:lnSpc>
              </a:pPr>
              <a:r>
                <a:rPr lang="en-US" b="true" sz="2499">
                  <a:solidFill>
                    <a:srgbClr val="05066D"/>
                  </a:solidFill>
                  <a:latin typeface="Montserrat Bold"/>
                  <a:ea typeface="Montserrat Bold"/>
                  <a:cs typeface="Montserrat Bold"/>
                  <a:sym typeface="Montserrat Bold"/>
                </a:rPr>
                <a:t>01</a:t>
              </a:r>
            </a:p>
          </p:txBody>
        </p:sp>
      </p:grpSp>
      <p:grpSp>
        <p:nvGrpSpPr>
          <p:cNvPr name="Group 10" id="10"/>
          <p:cNvGrpSpPr/>
          <p:nvPr/>
        </p:nvGrpSpPr>
        <p:grpSpPr>
          <a:xfrm rot="0">
            <a:off x="7055328" y="5297388"/>
            <a:ext cx="745210" cy="74521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12" id="12"/>
            <p:cNvSpPr txBox="true"/>
            <p:nvPr/>
          </p:nvSpPr>
          <p:spPr>
            <a:xfrm>
              <a:off x="76200" y="142875"/>
              <a:ext cx="660400" cy="593725"/>
            </a:xfrm>
            <a:prstGeom prst="rect">
              <a:avLst/>
            </a:prstGeom>
          </p:spPr>
          <p:txBody>
            <a:bodyPr anchor="ctr" rtlCol="false" tIns="50800" lIns="50800" bIns="50800" rIns="50800"/>
            <a:lstStyle/>
            <a:p>
              <a:pPr algn="ctr">
                <a:lnSpc>
                  <a:spcPts val="2399"/>
                </a:lnSpc>
              </a:pPr>
              <a:r>
                <a:rPr lang="en-US" b="true" sz="2499">
                  <a:solidFill>
                    <a:srgbClr val="05066D"/>
                  </a:solidFill>
                  <a:latin typeface="Montserrat Bold"/>
                  <a:ea typeface="Montserrat Bold"/>
                  <a:cs typeface="Montserrat Bold"/>
                  <a:sym typeface="Montserrat Bold"/>
                </a:rPr>
                <a:t>02</a:t>
              </a:r>
            </a:p>
          </p:txBody>
        </p:sp>
      </p:grpSp>
      <p:grpSp>
        <p:nvGrpSpPr>
          <p:cNvPr name="Group 13" id="13"/>
          <p:cNvGrpSpPr/>
          <p:nvPr/>
        </p:nvGrpSpPr>
        <p:grpSpPr>
          <a:xfrm rot="0">
            <a:off x="7055328" y="6194998"/>
            <a:ext cx="745210" cy="74521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4EEFF">
                    <a:alpha val="100000"/>
                  </a:srgbClr>
                </a:gs>
                <a:gs pos="100000">
                  <a:srgbClr val="B0C5FF">
                    <a:alpha val="100000"/>
                  </a:srgbClr>
                </a:gs>
              </a:gsLst>
              <a:lin ang="0"/>
            </a:gradFill>
          </p:spPr>
        </p:sp>
        <p:sp>
          <p:nvSpPr>
            <p:cNvPr name="TextBox 15" id="15"/>
            <p:cNvSpPr txBox="true"/>
            <p:nvPr/>
          </p:nvSpPr>
          <p:spPr>
            <a:xfrm>
              <a:off x="76200" y="142875"/>
              <a:ext cx="660400" cy="593725"/>
            </a:xfrm>
            <a:prstGeom prst="rect">
              <a:avLst/>
            </a:prstGeom>
          </p:spPr>
          <p:txBody>
            <a:bodyPr anchor="ctr" rtlCol="false" tIns="50800" lIns="50800" bIns="50800" rIns="50800"/>
            <a:lstStyle/>
            <a:p>
              <a:pPr algn="ctr">
                <a:lnSpc>
                  <a:spcPts val="2399"/>
                </a:lnSpc>
              </a:pPr>
              <a:r>
                <a:rPr lang="en-US" b="true" sz="2499">
                  <a:solidFill>
                    <a:srgbClr val="05066D"/>
                  </a:solidFill>
                  <a:latin typeface="Montserrat Bold"/>
                  <a:ea typeface="Montserrat Bold"/>
                  <a:cs typeface="Montserrat Bold"/>
                  <a:sym typeface="Montserrat Bold"/>
                </a:rPr>
                <a:t>03</a:t>
              </a:r>
            </a:p>
          </p:txBody>
        </p:sp>
      </p:grpSp>
      <p:sp>
        <p:nvSpPr>
          <p:cNvPr name="Freeform 16" id="16"/>
          <p:cNvSpPr/>
          <p:nvPr/>
        </p:nvSpPr>
        <p:spPr>
          <a:xfrm flipH="true" flipV="false" rot="0">
            <a:off x="106263" y="429915"/>
            <a:ext cx="3661752" cy="3475335"/>
          </a:xfrm>
          <a:custGeom>
            <a:avLst/>
            <a:gdLst/>
            <a:ahLst/>
            <a:cxnLst/>
            <a:rect r="r" b="b" t="t" l="l"/>
            <a:pathLst>
              <a:path h="3475335" w="3661752">
                <a:moveTo>
                  <a:pt x="3661752" y="0"/>
                </a:moveTo>
                <a:lnTo>
                  <a:pt x="0" y="0"/>
                </a:lnTo>
                <a:lnTo>
                  <a:pt x="0" y="3475335"/>
                </a:lnTo>
                <a:lnTo>
                  <a:pt x="3661752" y="3475335"/>
                </a:lnTo>
                <a:lnTo>
                  <a:pt x="366175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61712" y="6843080"/>
            <a:ext cx="3606303" cy="2797756"/>
          </a:xfrm>
          <a:custGeom>
            <a:avLst/>
            <a:gdLst/>
            <a:ahLst/>
            <a:cxnLst/>
            <a:rect r="r" b="b" t="t" l="l"/>
            <a:pathLst>
              <a:path h="2797756" w="3606303">
                <a:moveTo>
                  <a:pt x="0" y="0"/>
                </a:moveTo>
                <a:lnTo>
                  <a:pt x="3606303" y="0"/>
                </a:lnTo>
                <a:lnTo>
                  <a:pt x="3606303" y="2797756"/>
                </a:lnTo>
                <a:lnTo>
                  <a:pt x="0" y="27977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true" flipV="false" rot="0">
            <a:off x="1096783" y="5152707"/>
            <a:ext cx="3796425" cy="2084582"/>
          </a:xfrm>
          <a:custGeom>
            <a:avLst/>
            <a:gdLst/>
            <a:ahLst/>
            <a:cxnLst/>
            <a:rect r="r" b="b" t="t" l="l"/>
            <a:pathLst>
              <a:path h="2084582" w="3796425">
                <a:moveTo>
                  <a:pt x="3796425" y="0"/>
                </a:moveTo>
                <a:lnTo>
                  <a:pt x="0" y="0"/>
                </a:lnTo>
                <a:lnTo>
                  <a:pt x="0" y="2084582"/>
                </a:lnTo>
                <a:lnTo>
                  <a:pt x="3796425" y="2084582"/>
                </a:lnTo>
                <a:lnTo>
                  <a:pt x="3796425"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3432883" y="6517011"/>
            <a:ext cx="3814785" cy="2906173"/>
          </a:xfrm>
          <a:custGeom>
            <a:avLst/>
            <a:gdLst/>
            <a:ahLst/>
            <a:cxnLst/>
            <a:rect r="r" b="b" t="t" l="l"/>
            <a:pathLst>
              <a:path h="2906173" w="3814785">
                <a:moveTo>
                  <a:pt x="0" y="0"/>
                </a:moveTo>
                <a:lnTo>
                  <a:pt x="3814786" y="0"/>
                </a:lnTo>
                <a:lnTo>
                  <a:pt x="3814786" y="2906173"/>
                </a:lnTo>
                <a:lnTo>
                  <a:pt x="0" y="29061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7800539" y="7578383"/>
            <a:ext cx="7119215" cy="1289050"/>
          </a:xfrm>
          <a:prstGeom prst="rect">
            <a:avLst/>
          </a:prstGeom>
        </p:spPr>
        <p:txBody>
          <a:bodyPr anchor="t" rtlCol="false" tIns="0" lIns="0" bIns="0" rIns="0">
            <a:spAutoFit/>
          </a:bodyPr>
          <a:lstStyle/>
          <a:p>
            <a:pPr algn="just">
              <a:lnSpc>
                <a:spcPts val="3499"/>
              </a:lnSpc>
            </a:pPr>
            <a:r>
              <a:rPr lang="en-US" sz="2499">
                <a:solidFill>
                  <a:srgbClr val="05066D"/>
                </a:solidFill>
                <a:latin typeface="Montserrat"/>
                <a:ea typeface="Montserrat"/>
                <a:cs typeface="Montserrat"/>
                <a:sym typeface="Montserrat"/>
              </a:rPr>
              <a:t>We need models that can handle this variety to ensure </a:t>
            </a:r>
            <a:r>
              <a:rPr lang="en-US" sz="2499" b="true">
                <a:solidFill>
                  <a:srgbClr val="05066D"/>
                </a:solidFill>
                <a:latin typeface="Montserrat Bold"/>
                <a:ea typeface="Montserrat Bold"/>
                <a:cs typeface="Montserrat Bold"/>
                <a:sym typeface="Montserrat Bold"/>
              </a:rPr>
              <a:t>accurate</a:t>
            </a:r>
            <a:r>
              <a:rPr lang="en-US" sz="2499">
                <a:solidFill>
                  <a:srgbClr val="05066D"/>
                </a:solidFill>
                <a:latin typeface="Montserrat"/>
                <a:ea typeface="Montserrat"/>
                <a:cs typeface="Montserrat"/>
                <a:sym typeface="Montserrat"/>
              </a:rPr>
              <a:t> </a:t>
            </a:r>
            <a:r>
              <a:rPr lang="en-US" sz="2499" b="true">
                <a:solidFill>
                  <a:srgbClr val="05066D"/>
                </a:solidFill>
                <a:latin typeface="Montserrat Bold"/>
                <a:ea typeface="Montserrat Bold"/>
                <a:cs typeface="Montserrat Bold"/>
                <a:sym typeface="Montserrat Bold"/>
              </a:rPr>
              <a:t>diagnoses</a:t>
            </a:r>
            <a:r>
              <a:rPr lang="en-US" sz="2499">
                <a:solidFill>
                  <a:srgbClr val="05066D"/>
                </a:solidFill>
                <a:latin typeface="Montserrat"/>
                <a:ea typeface="Montserrat"/>
                <a:cs typeface="Montserrat"/>
                <a:sym typeface="Montserrat"/>
              </a:rPr>
              <a:t> for </a:t>
            </a:r>
            <a:r>
              <a:rPr lang="en-US" sz="2499" b="true">
                <a:solidFill>
                  <a:srgbClr val="05066D"/>
                </a:solidFill>
                <a:latin typeface="Montserrat Bold"/>
                <a:ea typeface="Montserrat Bold"/>
                <a:cs typeface="Montserrat Bold"/>
                <a:sym typeface="Montserrat Bold"/>
              </a:rPr>
              <a:t>everyone</a:t>
            </a:r>
            <a:r>
              <a:rPr lang="en-US" sz="2499">
                <a:solidFill>
                  <a:srgbClr val="05066D"/>
                </a:solidFill>
                <a:latin typeface="Montserrat"/>
                <a:ea typeface="Montserrat"/>
                <a:cs typeface="Montserrat"/>
                <a:sym typeface="Montserrat"/>
              </a:rPr>
              <a:t>, </a:t>
            </a:r>
            <a:r>
              <a:rPr lang="en-US" sz="2499" b="true">
                <a:solidFill>
                  <a:srgbClr val="05066D"/>
                </a:solidFill>
                <a:latin typeface="Montserrat Bold"/>
                <a:ea typeface="Montserrat Bold"/>
                <a:cs typeface="Montserrat Bold"/>
                <a:sym typeface="Montserrat Bold"/>
              </a:rPr>
              <a:t>everywhere</a:t>
            </a:r>
            <a:r>
              <a:rPr lang="en-US" sz="2499">
                <a:solidFill>
                  <a:srgbClr val="05066D"/>
                </a:solidFill>
                <a:latin typeface="Montserrat"/>
                <a:ea typeface="Montserrat"/>
                <a:cs typeface="Montserrat"/>
                <a:sym typeface="Montserrat"/>
              </a:rPr>
              <a:t>!</a:t>
            </a:r>
          </a:p>
        </p:txBody>
      </p:sp>
      <p:sp>
        <p:nvSpPr>
          <p:cNvPr name="TextBox 21" id="21"/>
          <p:cNvSpPr txBox="true"/>
          <p:nvPr/>
        </p:nvSpPr>
        <p:spPr>
          <a:xfrm rot="0">
            <a:off x="2994996" y="1050404"/>
            <a:ext cx="12576991" cy="93662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Problem Background</a:t>
            </a:r>
          </a:p>
        </p:txBody>
      </p:sp>
      <p:sp>
        <p:nvSpPr>
          <p:cNvPr name="TextBox 22" id="22"/>
          <p:cNvSpPr txBox="true"/>
          <p:nvPr/>
        </p:nvSpPr>
        <p:spPr>
          <a:xfrm rot="0">
            <a:off x="7880413" y="4541181"/>
            <a:ext cx="4915644" cy="412750"/>
          </a:xfrm>
          <a:prstGeom prst="rect">
            <a:avLst/>
          </a:prstGeom>
        </p:spPr>
        <p:txBody>
          <a:bodyPr anchor="t" rtlCol="false" tIns="0" lIns="0" bIns="0" rIns="0">
            <a:spAutoFit/>
          </a:bodyPr>
          <a:lstStyle/>
          <a:p>
            <a:pPr algn="ctr">
              <a:lnSpc>
                <a:spcPts val="3499"/>
              </a:lnSpc>
            </a:pPr>
            <a:r>
              <a:rPr lang="en-US" sz="2499">
                <a:solidFill>
                  <a:srgbClr val="05066D"/>
                </a:solidFill>
                <a:latin typeface="Montserrat"/>
                <a:ea typeface="Montserrat"/>
                <a:cs typeface="Montserrat"/>
                <a:sym typeface="Montserrat"/>
              </a:rPr>
              <a:t>variability in imaging protocols</a:t>
            </a:r>
          </a:p>
        </p:txBody>
      </p:sp>
      <p:sp>
        <p:nvSpPr>
          <p:cNvPr name="TextBox 23" id="23"/>
          <p:cNvSpPr txBox="true"/>
          <p:nvPr/>
        </p:nvSpPr>
        <p:spPr>
          <a:xfrm rot="0">
            <a:off x="7880413" y="5444568"/>
            <a:ext cx="7091809" cy="412750"/>
          </a:xfrm>
          <a:prstGeom prst="rect">
            <a:avLst/>
          </a:prstGeom>
        </p:spPr>
        <p:txBody>
          <a:bodyPr anchor="t" rtlCol="false" tIns="0" lIns="0" bIns="0" rIns="0">
            <a:spAutoFit/>
          </a:bodyPr>
          <a:lstStyle/>
          <a:p>
            <a:pPr algn="ctr">
              <a:lnSpc>
                <a:spcPts val="3499"/>
              </a:lnSpc>
              <a:spcBef>
                <a:spcPct val="0"/>
              </a:spcBef>
            </a:pPr>
            <a:r>
              <a:rPr lang="en-US" sz="2499">
                <a:solidFill>
                  <a:srgbClr val="05066D"/>
                </a:solidFill>
                <a:latin typeface="Montserrat"/>
                <a:ea typeface="Montserrat"/>
                <a:cs typeface="Montserrat"/>
                <a:sym typeface="Montserrat"/>
              </a:rPr>
              <a:t>different clinical centers or imaging vendors;</a:t>
            </a:r>
          </a:p>
        </p:txBody>
      </p:sp>
      <p:sp>
        <p:nvSpPr>
          <p:cNvPr name="TextBox 24" id="24"/>
          <p:cNvSpPr txBox="true"/>
          <p:nvPr/>
        </p:nvSpPr>
        <p:spPr>
          <a:xfrm rot="0">
            <a:off x="7880413" y="6342178"/>
            <a:ext cx="3730675" cy="412750"/>
          </a:xfrm>
          <a:prstGeom prst="rect">
            <a:avLst/>
          </a:prstGeom>
        </p:spPr>
        <p:txBody>
          <a:bodyPr anchor="t" rtlCol="false" tIns="0" lIns="0" bIns="0" rIns="0">
            <a:spAutoFit/>
          </a:bodyPr>
          <a:lstStyle/>
          <a:p>
            <a:pPr algn="ctr">
              <a:lnSpc>
                <a:spcPts val="3499"/>
              </a:lnSpc>
              <a:spcBef>
                <a:spcPct val="0"/>
              </a:spcBef>
            </a:pPr>
            <a:r>
              <a:rPr lang="en-US" sz="2499">
                <a:solidFill>
                  <a:srgbClr val="05066D"/>
                </a:solidFill>
                <a:latin typeface="Montserrat"/>
                <a:ea typeface="Montserrat"/>
                <a:cs typeface="Montserrat"/>
                <a:sym typeface="Montserrat"/>
              </a:rPr>
              <a:t>scanner-specific biases;</a:t>
            </a:r>
          </a:p>
        </p:txBody>
      </p:sp>
      <p:sp>
        <p:nvSpPr>
          <p:cNvPr name="TextBox 25" id="25"/>
          <p:cNvSpPr txBox="true"/>
          <p:nvPr/>
        </p:nvSpPr>
        <p:spPr>
          <a:xfrm rot="0">
            <a:off x="713033" y="1284932"/>
            <a:ext cx="2448212" cy="1727200"/>
          </a:xfrm>
          <a:prstGeom prst="rect">
            <a:avLst/>
          </a:prstGeom>
        </p:spPr>
        <p:txBody>
          <a:bodyPr anchor="t" rtlCol="false" tIns="0" lIns="0" bIns="0" rIns="0">
            <a:spAutoFit/>
          </a:bodyPr>
          <a:lstStyle/>
          <a:p>
            <a:pPr algn="ctr">
              <a:lnSpc>
                <a:spcPts val="3499"/>
              </a:lnSpc>
            </a:pPr>
            <a:r>
              <a:rPr lang="en-US" sz="2499" b="true">
                <a:solidFill>
                  <a:srgbClr val="05066D"/>
                </a:solidFill>
                <a:latin typeface="Montserrat Bold"/>
                <a:ea typeface="Montserrat Bold"/>
                <a:cs typeface="Montserrat Bold"/>
                <a:sym typeface="Montserrat Bold"/>
              </a:rPr>
              <a:t>The Future: Robust, Generalized Models for All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EFF"/>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9406604" y="-561269"/>
            <a:ext cx="2468609" cy="11409537"/>
          </a:xfrm>
          <a:custGeom>
            <a:avLst/>
            <a:gdLst/>
            <a:ahLst/>
            <a:cxnLst/>
            <a:rect r="r" b="b" t="t" l="l"/>
            <a:pathLst>
              <a:path h="11409537" w="2468609">
                <a:moveTo>
                  <a:pt x="0" y="0"/>
                </a:moveTo>
                <a:lnTo>
                  <a:pt x="2468609" y="0"/>
                </a:lnTo>
                <a:lnTo>
                  <a:pt x="2468609" y="11409538"/>
                </a:lnTo>
                <a:lnTo>
                  <a:pt x="0" y="11409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40908" y="-288012"/>
            <a:ext cx="8099721" cy="10865264"/>
            <a:chOff x="0" y="0"/>
            <a:chExt cx="1615780" cy="2167467"/>
          </a:xfrm>
        </p:grpSpPr>
        <p:sp>
          <p:nvSpPr>
            <p:cNvPr name="Freeform 4" id="4"/>
            <p:cNvSpPr/>
            <p:nvPr/>
          </p:nvSpPr>
          <p:spPr>
            <a:xfrm flipH="false" flipV="false" rot="0">
              <a:off x="0" y="0"/>
              <a:ext cx="1615780" cy="2167467"/>
            </a:xfrm>
            <a:custGeom>
              <a:avLst/>
              <a:gdLst/>
              <a:ahLst/>
              <a:cxnLst/>
              <a:rect r="r" b="b" t="t" l="l"/>
              <a:pathLst>
                <a:path h="2167467" w="1615780">
                  <a:moveTo>
                    <a:pt x="48747" y="0"/>
                  </a:moveTo>
                  <a:lnTo>
                    <a:pt x="1567033" y="0"/>
                  </a:lnTo>
                  <a:cubicBezTo>
                    <a:pt x="1593955" y="0"/>
                    <a:pt x="1615780" y="21825"/>
                    <a:pt x="1615780" y="48747"/>
                  </a:cubicBezTo>
                  <a:lnTo>
                    <a:pt x="1615780" y="2118720"/>
                  </a:lnTo>
                  <a:cubicBezTo>
                    <a:pt x="1615780" y="2145642"/>
                    <a:pt x="1593955" y="2167467"/>
                    <a:pt x="1567033" y="2167467"/>
                  </a:cubicBezTo>
                  <a:lnTo>
                    <a:pt x="48747" y="2167467"/>
                  </a:lnTo>
                  <a:cubicBezTo>
                    <a:pt x="21825" y="2167467"/>
                    <a:pt x="0" y="2145642"/>
                    <a:pt x="0" y="2118720"/>
                  </a:cubicBezTo>
                  <a:lnTo>
                    <a:pt x="0" y="48747"/>
                  </a:lnTo>
                  <a:cubicBezTo>
                    <a:pt x="0" y="21825"/>
                    <a:pt x="21825" y="0"/>
                    <a:pt x="48747" y="0"/>
                  </a:cubicBezTo>
                  <a:close/>
                </a:path>
              </a:pathLst>
            </a:custGeom>
            <a:solidFill>
              <a:srgbClr val="FFFFFF"/>
            </a:solidFill>
          </p:spPr>
        </p:sp>
        <p:sp>
          <p:nvSpPr>
            <p:cNvPr name="TextBox 5" id="5"/>
            <p:cNvSpPr txBox="true"/>
            <p:nvPr/>
          </p:nvSpPr>
          <p:spPr>
            <a:xfrm>
              <a:off x="0" y="-38100"/>
              <a:ext cx="1615780" cy="2205567"/>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TextBox 6" id="6"/>
          <p:cNvSpPr txBox="true"/>
          <p:nvPr/>
        </p:nvSpPr>
        <p:spPr>
          <a:xfrm rot="0">
            <a:off x="2339405" y="1345933"/>
            <a:ext cx="4047818" cy="730250"/>
          </a:xfrm>
          <a:prstGeom prst="rect">
            <a:avLst/>
          </a:prstGeom>
        </p:spPr>
        <p:txBody>
          <a:bodyPr anchor="t" rtlCol="false" tIns="0" lIns="0" bIns="0" rIns="0">
            <a:spAutoFit/>
          </a:bodyPr>
          <a:lstStyle/>
          <a:p>
            <a:pPr algn="l">
              <a:lnSpc>
                <a:spcPts val="5499"/>
              </a:lnSpc>
            </a:pPr>
            <a:r>
              <a:rPr lang="en-US" sz="5499" b="true">
                <a:solidFill>
                  <a:srgbClr val="090147"/>
                </a:solidFill>
                <a:latin typeface="Montserrat Ultra-Bold"/>
                <a:ea typeface="Montserrat Ultra-Bold"/>
                <a:cs typeface="Montserrat Ultra-Bold"/>
                <a:sym typeface="Montserrat Ultra-Bold"/>
              </a:rPr>
              <a:t>Objectives</a:t>
            </a:r>
          </a:p>
        </p:txBody>
      </p:sp>
      <p:sp>
        <p:nvSpPr>
          <p:cNvPr name="Freeform 7" id="7"/>
          <p:cNvSpPr/>
          <p:nvPr/>
        </p:nvSpPr>
        <p:spPr>
          <a:xfrm flipH="false" flipV="false" rot="1755456">
            <a:off x="16285161" y="-908236"/>
            <a:ext cx="1836507" cy="1816472"/>
          </a:xfrm>
          <a:custGeom>
            <a:avLst/>
            <a:gdLst/>
            <a:ahLst/>
            <a:cxnLst/>
            <a:rect r="r" b="b" t="t" l="l"/>
            <a:pathLst>
              <a:path h="1816472" w="1836507">
                <a:moveTo>
                  <a:pt x="0" y="0"/>
                </a:moveTo>
                <a:lnTo>
                  <a:pt x="1836507" y="0"/>
                </a:lnTo>
                <a:lnTo>
                  <a:pt x="1836507" y="1816472"/>
                </a:lnTo>
                <a:lnTo>
                  <a:pt x="0" y="18164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3136150">
            <a:off x="17281490" y="4127075"/>
            <a:ext cx="2013020" cy="2042732"/>
          </a:xfrm>
          <a:custGeom>
            <a:avLst/>
            <a:gdLst/>
            <a:ahLst/>
            <a:cxnLst/>
            <a:rect r="r" b="b" t="t" l="l"/>
            <a:pathLst>
              <a:path h="2042732" w="2013020">
                <a:moveTo>
                  <a:pt x="0" y="0"/>
                </a:moveTo>
                <a:lnTo>
                  <a:pt x="2013020" y="0"/>
                </a:lnTo>
                <a:lnTo>
                  <a:pt x="2013020" y="2042733"/>
                </a:lnTo>
                <a:lnTo>
                  <a:pt x="0" y="20427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9596971">
            <a:off x="-3158403" y="-3136168"/>
            <a:ext cx="5700605" cy="4114800"/>
          </a:xfrm>
          <a:custGeom>
            <a:avLst/>
            <a:gdLst/>
            <a:ahLst/>
            <a:cxnLst/>
            <a:rect r="r" b="b" t="t" l="l"/>
            <a:pathLst>
              <a:path h="4114800" w="5700605">
                <a:moveTo>
                  <a:pt x="0" y="0"/>
                </a:moveTo>
                <a:lnTo>
                  <a:pt x="5700605" y="0"/>
                </a:lnTo>
                <a:lnTo>
                  <a:pt x="570060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9172480" y="685407"/>
            <a:ext cx="1145748" cy="114574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p:spPr>
        </p:sp>
        <p:sp>
          <p:nvSpPr>
            <p:cNvPr name="TextBox 12" id="12"/>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b="true" sz="3600">
                  <a:solidFill>
                    <a:srgbClr val="FFFFFF"/>
                  </a:solidFill>
                  <a:latin typeface="Montserrat Bold"/>
                  <a:ea typeface="Montserrat Bold"/>
                  <a:cs typeface="Montserrat Bold"/>
                  <a:sym typeface="Montserrat Bold"/>
                </a:rPr>
                <a:t>1</a:t>
              </a:r>
            </a:p>
          </p:txBody>
        </p:sp>
      </p:grpSp>
      <p:grpSp>
        <p:nvGrpSpPr>
          <p:cNvPr name="Group 13" id="13"/>
          <p:cNvGrpSpPr/>
          <p:nvPr/>
        </p:nvGrpSpPr>
        <p:grpSpPr>
          <a:xfrm rot="0">
            <a:off x="9172480" y="2596225"/>
            <a:ext cx="1145748" cy="11457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b="true" sz="3600">
                  <a:solidFill>
                    <a:srgbClr val="FFFFFF"/>
                  </a:solidFill>
                  <a:latin typeface="Montserrat Bold"/>
                  <a:ea typeface="Montserrat Bold"/>
                  <a:cs typeface="Montserrat Bold"/>
                  <a:sym typeface="Montserrat Bold"/>
                </a:rPr>
                <a:t>2</a:t>
              </a:r>
            </a:p>
          </p:txBody>
        </p:sp>
      </p:grpSp>
      <p:grpSp>
        <p:nvGrpSpPr>
          <p:cNvPr name="Group 16" id="16"/>
          <p:cNvGrpSpPr/>
          <p:nvPr/>
        </p:nvGrpSpPr>
        <p:grpSpPr>
          <a:xfrm rot="0">
            <a:off x="9172480" y="4503973"/>
            <a:ext cx="1145748" cy="11457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b="true" sz="3600">
                  <a:solidFill>
                    <a:srgbClr val="FFFFFF"/>
                  </a:solidFill>
                  <a:latin typeface="Montserrat Bold"/>
                  <a:ea typeface="Montserrat Bold"/>
                  <a:cs typeface="Montserrat Bold"/>
                  <a:sym typeface="Montserrat Bold"/>
                </a:rPr>
                <a:t>3</a:t>
              </a:r>
            </a:p>
          </p:txBody>
        </p:sp>
      </p:grpSp>
      <p:grpSp>
        <p:nvGrpSpPr>
          <p:cNvPr name="Group 19" id="19"/>
          <p:cNvGrpSpPr/>
          <p:nvPr/>
        </p:nvGrpSpPr>
        <p:grpSpPr>
          <a:xfrm rot="0">
            <a:off x="9172480" y="6411721"/>
            <a:ext cx="1145748" cy="114574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b="true" sz="3600">
                  <a:solidFill>
                    <a:srgbClr val="FFFFFF"/>
                  </a:solidFill>
                  <a:latin typeface="Montserrat Bold"/>
                  <a:ea typeface="Montserrat Bold"/>
                  <a:cs typeface="Montserrat Bold"/>
                  <a:sym typeface="Montserrat Bold"/>
                </a:rPr>
                <a:t>4</a:t>
              </a:r>
            </a:p>
          </p:txBody>
        </p:sp>
      </p:grpSp>
      <p:grpSp>
        <p:nvGrpSpPr>
          <p:cNvPr name="Group 22" id="22"/>
          <p:cNvGrpSpPr/>
          <p:nvPr/>
        </p:nvGrpSpPr>
        <p:grpSpPr>
          <a:xfrm rot="0">
            <a:off x="9144000" y="8319469"/>
            <a:ext cx="1145748" cy="114574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66D"/>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5040"/>
                </a:lnSpc>
              </a:pPr>
              <a:r>
                <a:rPr lang="en-US" b="true" sz="3600">
                  <a:solidFill>
                    <a:srgbClr val="FFFFFF"/>
                  </a:solidFill>
                  <a:latin typeface="Montserrat Bold"/>
                  <a:ea typeface="Montserrat Bold"/>
                  <a:cs typeface="Montserrat Bold"/>
                  <a:sym typeface="Montserrat Bold"/>
                </a:rPr>
                <a:t>5</a:t>
              </a:r>
            </a:p>
          </p:txBody>
        </p:sp>
      </p:grpSp>
      <p:sp>
        <p:nvSpPr>
          <p:cNvPr name="Freeform 25" id="25"/>
          <p:cNvSpPr/>
          <p:nvPr/>
        </p:nvSpPr>
        <p:spPr>
          <a:xfrm flipH="false" flipV="false" rot="0">
            <a:off x="-66468" y="3169099"/>
            <a:ext cx="4571779" cy="4230973"/>
          </a:xfrm>
          <a:custGeom>
            <a:avLst/>
            <a:gdLst/>
            <a:ahLst/>
            <a:cxnLst/>
            <a:rect r="r" b="b" t="t" l="l"/>
            <a:pathLst>
              <a:path h="4230973" w="4571779">
                <a:moveTo>
                  <a:pt x="0" y="0"/>
                </a:moveTo>
                <a:lnTo>
                  <a:pt x="4571778" y="0"/>
                </a:lnTo>
                <a:lnTo>
                  <a:pt x="4571778" y="4230974"/>
                </a:lnTo>
                <a:lnTo>
                  <a:pt x="0" y="42309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4981560" y="2806391"/>
            <a:ext cx="3714392" cy="3126843"/>
          </a:xfrm>
          <a:custGeom>
            <a:avLst/>
            <a:gdLst/>
            <a:ahLst/>
            <a:cxnLst/>
            <a:rect r="r" b="b" t="t" l="l"/>
            <a:pathLst>
              <a:path h="3126843" w="3714392">
                <a:moveTo>
                  <a:pt x="0" y="0"/>
                </a:moveTo>
                <a:lnTo>
                  <a:pt x="3714393" y="0"/>
                </a:lnTo>
                <a:lnTo>
                  <a:pt x="3714393" y="3126843"/>
                </a:lnTo>
                <a:lnTo>
                  <a:pt x="0" y="31268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203416" y="274422"/>
            <a:ext cx="1812139" cy="2321803"/>
          </a:xfrm>
          <a:custGeom>
            <a:avLst/>
            <a:gdLst/>
            <a:ahLst/>
            <a:cxnLst/>
            <a:rect r="r" b="b" t="t" l="l"/>
            <a:pathLst>
              <a:path h="2321803" w="1812139">
                <a:moveTo>
                  <a:pt x="0" y="0"/>
                </a:moveTo>
                <a:lnTo>
                  <a:pt x="1812139" y="0"/>
                </a:lnTo>
                <a:lnTo>
                  <a:pt x="1812139" y="2321803"/>
                </a:lnTo>
                <a:lnTo>
                  <a:pt x="0" y="232180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816251" y="6984595"/>
            <a:ext cx="3046309" cy="3046309"/>
          </a:xfrm>
          <a:custGeom>
            <a:avLst/>
            <a:gdLst/>
            <a:ahLst/>
            <a:cxnLst/>
            <a:rect r="r" b="b" t="t" l="l"/>
            <a:pathLst>
              <a:path h="3046309" w="3046309">
                <a:moveTo>
                  <a:pt x="0" y="0"/>
                </a:moveTo>
                <a:lnTo>
                  <a:pt x="3046309" y="0"/>
                </a:lnTo>
                <a:lnTo>
                  <a:pt x="3046309" y="3046309"/>
                </a:lnTo>
                <a:lnTo>
                  <a:pt x="0" y="3046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4186410" y="6262069"/>
            <a:ext cx="4957590" cy="4114800"/>
          </a:xfrm>
          <a:custGeom>
            <a:avLst/>
            <a:gdLst/>
            <a:ahLst/>
            <a:cxnLst/>
            <a:rect r="r" b="b" t="t" l="l"/>
            <a:pathLst>
              <a:path h="4114800" w="4957590">
                <a:moveTo>
                  <a:pt x="0" y="0"/>
                </a:moveTo>
                <a:lnTo>
                  <a:pt x="4957590" y="0"/>
                </a:lnTo>
                <a:lnTo>
                  <a:pt x="4957590"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0" id="30"/>
          <p:cNvSpPr txBox="true"/>
          <p:nvPr/>
        </p:nvSpPr>
        <p:spPr>
          <a:xfrm rot="0">
            <a:off x="10640908" y="669658"/>
            <a:ext cx="6618392" cy="1171575"/>
          </a:xfrm>
          <a:prstGeom prst="rect">
            <a:avLst/>
          </a:prstGeom>
        </p:spPr>
        <p:txBody>
          <a:bodyPr anchor="t" rtlCol="false" tIns="0" lIns="0" bIns="0" rIns="0">
            <a:spAutoFit/>
          </a:bodyPr>
          <a:lstStyle/>
          <a:p>
            <a:pPr algn="l">
              <a:lnSpc>
                <a:spcPts val="2749"/>
              </a:lnSpc>
            </a:pPr>
            <a:r>
              <a:rPr lang="en-US" sz="2499" b="true">
                <a:solidFill>
                  <a:srgbClr val="414370"/>
                </a:solidFill>
                <a:latin typeface="Montserrat Bold"/>
                <a:ea typeface="Montserrat Bold"/>
                <a:cs typeface="Montserrat Bold"/>
                <a:sym typeface="Montserrat Bold"/>
              </a:rPr>
              <a:t>Review Segmentation Methods</a:t>
            </a:r>
          </a:p>
          <a:p>
            <a:pPr algn="l">
              <a:lnSpc>
                <a:spcPts val="2200"/>
              </a:lnSpc>
            </a:pPr>
            <a:r>
              <a:rPr lang="en-US" sz="2000">
                <a:solidFill>
                  <a:srgbClr val="414370"/>
                </a:solidFill>
                <a:latin typeface="Montserrat"/>
                <a:ea typeface="Montserrat"/>
                <a:cs typeface="Montserrat"/>
                <a:sym typeface="Montserrat"/>
              </a:rPr>
              <a:t>Evaluate strengths and limitations of existing cardiac MRI segmentation techniques, with a focus on dataset generalization.</a:t>
            </a:r>
          </a:p>
        </p:txBody>
      </p:sp>
      <p:sp>
        <p:nvSpPr>
          <p:cNvPr name="TextBox 31" id="31"/>
          <p:cNvSpPr txBox="true"/>
          <p:nvPr/>
        </p:nvSpPr>
        <p:spPr>
          <a:xfrm rot="0">
            <a:off x="10642078" y="2735712"/>
            <a:ext cx="6617222" cy="895350"/>
          </a:xfrm>
          <a:prstGeom prst="rect">
            <a:avLst/>
          </a:prstGeom>
        </p:spPr>
        <p:txBody>
          <a:bodyPr anchor="t" rtlCol="false" tIns="0" lIns="0" bIns="0" rIns="0">
            <a:spAutoFit/>
          </a:bodyPr>
          <a:lstStyle/>
          <a:p>
            <a:pPr algn="l">
              <a:lnSpc>
                <a:spcPts val="2749"/>
              </a:lnSpc>
            </a:pPr>
            <a:r>
              <a:rPr lang="en-US" sz="2499" b="true">
                <a:solidFill>
                  <a:srgbClr val="414370"/>
                </a:solidFill>
                <a:latin typeface="Montserrat Bold"/>
                <a:ea typeface="Montserrat Bold"/>
                <a:cs typeface="Montserrat Bold"/>
                <a:sym typeface="Montserrat Bold"/>
              </a:rPr>
              <a:t>Prepare Diverse Data</a:t>
            </a:r>
          </a:p>
          <a:p>
            <a:pPr algn="l">
              <a:lnSpc>
                <a:spcPts val="2200"/>
              </a:lnSpc>
            </a:pPr>
            <a:r>
              <a:rPr lang="en-US" sz="2000">
                <a:solidFill>
                  <a:srgbClr val="414370"/>
                </a:solidFill>
                <a:latin typeface="Montserrat"/>
                <a:ea typeface="Montserrat"/>
                <a:cs typeface="Montserrat"/>
                <a:sym typeface="Montserrat"/>
              </a:rPr>
              <a:t>Apply normalization and standardization to create a robust, well-prepared dataset for training.</a:t>
            </a:r>
          </a:p>
        </p:txBody>
      </p:sp>
      <p:sp>
        <p:nvSpPr>
          <p:cNvPr name="TextBox 32" id="32"/>
          <p:cNvSpPr txBox="true"/>
          <p:nvPr/>
        </p:nvSpPr>
        <p:spPr>
          <a:xfrm rot="0">
            <a:off x="10640908" y="4643460"/>
            <a:ext cx="6618392" cy="895350"/>
          </a:xfrm>
          <a:prstGeom prst="rect">
            <a:avLst/>
          </a:prstGeom>
        </p:spPr>
        <p:txBody>
          <a:bodyPr anchor="t" rtlCol="false" tIns="0" lIns="0" bIns="0" rIns="0">
            <a:spAutoFit/>
          </a:bodyPr>
          <a:lstStyle/>
          <a:p>
            <a:pPr algn="l">
              <a:lnSpc>
                <a:spcPts val="2749"/>
              </a:lnSpc>
            </a:pPr>
            <a:r>
              <a:rPr lang="en-US" sz="2499" b="true">
                <a:solidFill>
                  <a:srgbClr val="414370"/>
                </a:solidFill>
                <a:latin typeface="Montserrat Bold"/>
                <a:ea typeface="Montserrat Bold"/>
                <a:cs typeface="Montserrat Bold"/>
                <a:sym typeface="Montserrat Bold"/>
              </a:rPr>
              <a:t>Develop &amp; Test New Model</a:t>
            </a:r>
          </a:p>
          <a:p>
            <a:pPr algn="l">
              <a:lnSpc>
                <a:spcPts val="2200"/>
              </a:lnSpc>
            </a:pPr>
            <a:r>
              <a:rPr lang="en-US" sz="2000">
                <a:solidFill>
                  <a:srgbClr val="414370"/>
                </a:solidFill>
                <a:latin typeface="Montserrat"/>
                <a:ea typeface="Montserrat"/>
                <a:cs typeface="Montserrat"/>
                <a:sym typeface="Montserrat"/>
              </a:rPr>
              <a:t>Design a deep learning model optimized for consistent segmentation across varying datasets.</a:t>
            </a:r>
          </a:p>
        </p:txBody>
      </p:sp>
      <p:sp>
        <p:nvSpPr>
          <p:cNvPr name="TextBox 33" id="33"/>
          <p:cNvSpPr txBox="true"/>
          <p:nvPr/>
        </p:nvSpPr>
        <p:spPr>
          <a:xfrm rot="0">
            <a:off x="10640908" y="6413095"/>
            <a:ext cx="6618392" cy="1171575"/>
          </a:xfrm>
          <a:prstGeom prst="rect">
            <a:avLst/>
          </a:prstGeom>
        </p:spPr>
        <p:txBody>
          <a:bodyPr anchor="t" rtlCol="false" tIns="0" lIns="0" bIns="0" rIns="0">
            <a:spAutoFit/>
          </a:bodyPr>
          <a:lstStyle/>
          <a:p>
            <a:pPr algn="l">
              <a:lnSpc>
                <a:spcPts val="2749"/>
              </a:lnSpc>
            </a:pPr>
            <a:r>
              <a:rPr lang="en-US" sz="2499" b="true">
                <a:solidFill>
                  <a:srgbClr val="414370"/>
                </a:solidFill>
                <a:latin typeface="Montserrat Bold"/>
                <a:ea typeface="Montserrat Bold"/>
                <a:cs typeface="Montserrat Bold"/>
                <a:sym typeface="Montserrat Bold"/>
              </a:rPr>
              <a:t>Evaluate &amp; Compare Models</a:t>
            </a:r>
          </a:p>
          <a:p>
            <a:pPr algn="l">
              <a:lnSpc>
                <a:spcPts val="2200"/>
              </a:lnSpc>
            </a:pPr>
            <a:r>
              <a:rPr lang="en-US" sz="2000">
                <a:solidFill>
                  <a:srgbClr val="414370"/>
                </a:solidFill>
                <a:latin typeface="Montserrat"/>
                <a:ea typeface="Montserrat"/>
                <a:cs typeface="Montserrat"/>
                <a:sym typeface="Montserrat"/>
              </a:rPr>
              <a:t>Assess model accuracy and generalization using domain adaptation and data augmentation techniques.</a:t>
            </a:r>
          </a:p>
        </p:txBody>
      </p:sp>
      <p:sp>
        <p:nvSpPr>
          <p:cNvPr name="TextBox 34" id="34"/>
          <p:cNvSpPr txBox="true"/>
          <p:nvPr/>
        </p:nvSpPr>
        <p:spPr>
          <a:xfrm rot="0">
            <a:off x="10585023" y="8458956"/>
            <a:ext cx="6618392" cy="895350"/>
          </a:xfrm>
          <a:prstGeom prst="rect">
            <a:avLst/>
          </a:prstGeom>
        </p:spPr>
        <p:txBody>
          <a:bodyPr anchor="t" rtlCol="false" tIns="0" lIns="0" bIns="0" rIns="0">
            <a:spAutoFit/>
          </a:bodyPr>
          <a:lstStyle/>
          <a:p>
            <a:pPr algn="l">
              <a:lnSpc>
                <a:spcPts val="2749"/>
              </a:lnSpc>
            </a:pPr>
            <a:r>
              <a:rPr lang="en-US" sz="2499" b="true">
                <a:solidFill>
                  <a:srgbClr val="414370"/>
                </a:solidFill>
                <a:latin typeface="Montserrat Bold"/>
                <a:ea typeface="Montserrat Bold"/>
                <a:cs typeface="Montserrat Bold"/>
                <a:sym typeface="Montserrat Bold"/>
              </a:rPr>
              <a:t>Enable Clinical Application</a:t>
            </a:r>
          </a:p>
          <a:p>
            <a:pPr algn="l">
              <a:lnSpc>
                <a:spcPts val="2200"/>
              </a:lnSpc>
            </a:pPr>
            <a:r>
              <a:rPr lang="en-US" sz="2000">
                <a:solidFill>
                  <a:srgbClr val="414370"/>
                </a:solidFill>
                <a:latin typeface="Montserrat"/>
                <a:ea typeface="Montserrat"/>
                <a:cs typeface="Montserrat"/>
                <a:sym typeface="Montserrat"/>
              </a:rPr>
              <a:t>Ensure practical model use to improve cardiac imaging workflows in clinical settings.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211819" y="-6901269"/>
            <a:ext cx="29721380" cy="9348725"/>
          </a:xfrm>
          <a:custGeom>
            <a:avLst/>
            <a:gdLst/>
            <a:ahLst/>
            <a:cxnLst/>
            <a:rect r="r" b="b" t="t" l="l"/>
            <a:pathLst>
              <a:path h="9348725" w="29721380">
                <a:moveTo>
                  <a:pt x="0" y="0"/>
                </a:moveTo>
                <a:lnTo>
                  <a:pt x="29721380" y="0"/>
                </a:lnTo>
                <a:lnTo>
                  <a:pt x="29721380" y="9348726"/>
                </a:lnTo>
                <a:lnTo>
                  <a:pt x="0" y="9348726"/>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4139" y="2447457"/>
            <a:ext cx="5559004" cy="700908"/>
            <a:chOff x="0" y="0"/>
            <a:chExt cx="795582" cy="100311"/>
          </a:xfrm>
        </p:grpSpPr>
        <p:sp>
          <p:nvSpPr>
            <p:cNvPr name="Freeform 4" id="4"/>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5" id="5"/>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results of 360 patients</a:t>
              </a:r>
            </a:p>
          </p:txBody>
        </p:sp>
      </p:grpSp>
      <p:grpSp>
        <p:nvGrpSpPr>
          <p:cNvPr name="Group 6" id="6"/>
          <p:cNvGrpSpPr/>
          <p:nvPr/>
        </p:nvGrpSpPr>
        <p:grpSpPr>
          <a:xfrm rot="0">
            <a:off x="203702" y="4426476"/>
            <a:ext cx="5559004" cy="1077715"/>
            <a:chOff x="0" y="0"/>
            <a:chExt cx="795582" cy="154238"/>
          </a:xfrm>
        </p:grpSpPr>
        <p:sp>
          <p:nvSpPr>
            <p:cNvPr name="Freeform 7" id="7"/>
            <p:cNvSpPr/>
            <p:nvPr/>
          </p:nvSpPr>
          <p:spPr>
            <a:xfrm flipH="false" flipV="false" rot="0">
              <a:off x="0" y="0"/>
              <a:ext cx="795582" cy="154238"/>
            </a:xfrm>
            <a:custGeom>
              <a:avLst/>
              <a:gdLst/>
              <a:ahLst/>
              <a:cxnLst/>
              <a:rect r="r" b="b" t="t" l="l"/>
              <a:pathLst>
                <a:path h="154238" w="795582">
                  <a:moveTo>
                    <a:pt x="23676" y="0"/>
                  </a:moveTo>
                  <a:lnTo>
                    <a:pt x="771906" y="0"/>
                  </a:lnTo>
                  <a:cubicBezTo>
                    <a:pt x="784982" y="0"/>
                    <a:pt x="795582" y="10600"/>
                    <a:pt x="795582" y="23676"/>
                  </a:cubicBezTo>
                  <a:lnTo>
                    <a:pt x="795582" y="130563"/>
                  </a:lnTo>
                  <a:cubicBezTo>
                    <a:pt x="795582" y="143638"/>
                    <a:pt x="784982" y="154238"/>
                    <a:pt x="771906" y="154238"/>
                  </a:cubicBezTo>
                  <a:lnTo>
                    <a:pt x="23676" y="154238"/>
                  </a:lnTo>
                  <a:cubicBezTo>
                    <a:pt x="17396" y="154238"/>
                    <a:pt x="11374" y="151744"/>
                    <a:pt x="6934" y="147304"/>
                  </a:cubicBezTo>
                  <a:cubicBezTo>
                    <a:pt x="2494" y="142864"/>
                    <a:pt x="0" y="136842"/>
                    <a:pt x="0" y="130563"/>
                  </a:cubicBezTo>
                  <a:lnTo>
                    <a:pt x="0" y="23676"/>
                  </a:lnTo>
                  <a:cubicBezTo>
                    <a:pt x="0" y="10600"/>
                    <a:pt x="10600" y="0"/>
                    <a:pt x="23676" y="0"/>
                  </a:cubicBezTo>
                  <a:close/>
                </a:path>
              </a:pathLst>
            </a:custGeom>
            <a:solidFill>
              <a:srgbClr val="B8CBEA"/>
            </a:solidFill>
            <a:ln cap="sq">
              <a:noFill/>
              <a:prstDash val="solid"/>
              <a:miter/>
            </a:ln>
          </p:spPr>
        </p:sp>
        <p:sp>
          <p:nvSpPr>
            <p:cNvPr name="TextBox 8" id="8"/>
            <p:cNvSpPr txBox="true"/>
            <p:nvPr/>
          </p:nvSpPr>
          <p:spPr>
            <a:xfrm>
              <a:off x="0" y="-47625"/>
              <a:ext cx="795582" cy="201863"/>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patients with diseases + healthy patients</a:t>
              </a:r>
            </a:p>
          </p:txBody>
        </p:sp>
      </p:grpSp>
      <p:grpSp>
        <p:nvGrpSpPr>
          <p:cNvPr name="Group 9" id="9"/>
          <p:cNvGrpSpPr/>
          <p:nvPr/>
        </p:nvGrpSpPr>
        <p:grpSpPr>
          <a:xfrm rot="0">
            <a:off x="10869369" y="8719442"/>
            <a:ext cx="5559004" cy="1077715"/>
            <a:chOff x="0" y="0"/>
            <a:chExt cx="795582" cy="154238"/>
          </a:xfrm>
        </p:grpSpPr>
        <p:sp>
          <p:nvSpPr>
            <p:cNvPr name="Freeform 10" id="10"/>
            <p:cNvSpPr/>
            <p:nvPr/>
          </p:nvSpPr>
          <p:spPr>
            <a:xfrm flipH="false" flipV="false" rot="0">
              <a:off x="0" y="0"/>
              <a:ext cx="795582" cy="154238"/>
            </a:xfrm>
            <a:custGeom>
              <a:avLst/>
              <a:gdLst/>
              <a:ahLst/>
              <a:cxnLst/>
              <a:rect r="r" b="b" t="t" l="l"/>
              <a:pathLst>
                <a:path h="154238" w="795582">
                  <a:moveTo>
                    <a:pt x="23676" y="0"/>
                  </a:moveTo>
                  <a:lnTo>
                    <a:pt x="771906" y="0"/>
                  </a:lnTo>
                  <a:cubicBezTo>
                    <a:pt x="784982" y="0"/>
                    <a:pt x="795582" y="10600"/>
                    <a:pt x="795582" y="23676"/>
                  </a:cubicBezTo>
                  <a:lnTo>
                    <a:pt x="795582" y="130563"/>
                  </a:lnTo>
                  <a:cubicBezTo>
                    <a:pt x="795582" y="143638"/>
                    <a:pt x="784982" y="154238"/>
                    <a:pt x="771906" y="154238"/>
                  </a:cubicBezTo>
                  <a:lnTo>
                    <a:pt x="23676" y="154238"/>
                  </a:lnTo>
                  <a:cubicBezTo>
                    <a:pt x="17396" y="154238"/>
                    <a:pt x="11374" y="151744"/>
                    <a:pt x="6934" y="147304"/>
                  </a:cubicBezTo>
                  <a:cubicBezTo>
                    <a:pt x="2494" y="142864"/>
                    <a:pt x="0" y="136842"/>
                    <a:pt x="0" y="130563"/>
                  </a:cubicBezTo>
                  <a:lnTo>
                    <a:pt x="0" y="23676"/>
                  </a:lnTo>
                  <a:cubicBezTo>
                    <a:pt x="0" y="10600"/>
                    <a:pt x="10600" y="0"/>
                    <a:pt x="23676" y="0"/>
                  </a:cubicBezTo>
                  <a:close/>
                </a:path>
              </a:pathLst>
            </a:custGeom>
            <a:solidFill>
              <a:srgbClr val="B0C5FF"/>
            </a:solidFill>
            <a:ln cap="sq">
              <a:noFill/>
              <a:prstDash val="solid"/>
              <a:miter/>
            </a:ln>
          </p:spPr>
        </p:sp>
        <p:sp>
          <p:nvSpPr>
            <p:cNvPr name="TextBox 11" id="11"/>
            <p:cNvSpPr txBox="true"/>
            <p:nvPr/>
          </p:nvSpPr>
          <p:spPr>
            <a:xfrm>
              <a:off x="0" y="-47625"/>
              <a:ext cx="795582" cy="201863"/>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scanned at 3 clinical centers in Spain</a:t>
              </a:r>
            </a:p>
          </p:txBody>
        </p:sp>
      </p:grpSp>
      <p:grpSp>
        <p:nvGrpSpPr>
          <p:cNvPr name="Group 12" id="12"/>
          <p:cNvGrpSpPr/>
          <p:nvPr/>
        </p:nvGrpSpPr>
        <p:grpSpPr>
          <a:xfrm rot="0">
            <a:off x="203702" y="6855564"/>
            <a:ext cx="5559004" cy="700908"/>
            <a:chOff x="0" y="0"/>
            <a:chExt cx="795582" cy="100311"/>
          </a:xfrm>
        </p:grpSpPr>
        <p:sp>
          <p:nvSpPr>
            <p:cNvPr name="Freeform 13" id="13"/>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14" id="14"/>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3 different vendors</a:t>
              </a:r>
            </a:p>
          </p:txBody>
        </p:sp>
      </p:grpSp>
      <p:grpSp>
        <p:nvGrpSpPr>
          <p:cNvPr name="Group 15" id="15"/>
          <p:cNvGrpSpPr/>
          <p:nvPr/>
        </p:nvGrpSpPr>
        <p:grpSpPr>
          <a:xfrm rot="0">
            <a:off x="10869369" y="2447457"/>
            <a:ext cx="5559004" cy="700908"/>
            <a:chOff x="0" y="0"/>
            <a:chExt cx="795582" cy="100311"/>
          </a:xfrm>
        </p:grpSpPr>
        <p:sp>
          <p:nvSpPr>
            <p:cNvPr name="Freeform 16" id="16"/>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8CBEA"/>
            </a:solidFill>
            <a:ln cap="sq">
              <a:noFill/>
              <a:prstDash val="solid"/>
              <a:miter/>
            </a:ln>
          </p:spPr>
        </p:sp>
        <p:sp>
          <p:nvSpPr>
            <p:cNvPr name="TextBox 17" id="17"/>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160 training instances</a:t>
              </a:r>
            </a:p>
          </p:txBody>
        </p:sp>
      </p:grpSp>
      <p:grpSp>
        <p:nvGrpSpPr>
          <p:cNvPr name="Group 18" id="18"/>
          <p:cNvGrpSpPr/>
          <p:nvPr/>
        </p:nvGrpSpPr>
        <p:grpSpPr>
          <a:xfrm rot="0">
            <a:off x="12521230" y="4614880"/>
            <a:ext cx="5559004" cy="700908"/>
            <a:chOff x="0" y="0"/>
            <a:chExt cx="795582" cy="100311"/>
          </a:xfrm>
        </p:grpSpPr>
        <p:sp>
          <p:nvSpPr>
            <p:cNvPr name="Freeform 19" id="19"/>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0C5FF"/>
            </a:solidFill>
            <a:ln cap="sq">
              <a:noFill/>
              <a:prstDash val="solid"/>
              <a:miter/>
            </a:ln>
          </p:spPr>
        </p:sp>
        <p:sp>
          <p:nvSpPr>
            <p:cNvPr name="TextBox 20" id="20"/>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40 validation instances</a:t>
              </a:r>
            </a:p>
          </p:txBody>
        </p:sp>
      </p:grpSp>
      <p:grpSp>
        <p:nvGrpSpPr>
          <p:cNvPr name="Group 21" id="21"/>
          <p:cNvGrpSpPr/>
          <p:nvPr/>
        </p:nvGrpSpPr>
        <p:grpSpPr>
          <a:xfrm rot="0">
            <a:off x="1814139" y="8907846"/>
            <a:ext cx="5559004" cy="700908"/>
            <a:chOff x="0" y="0"/>
            <a:chExt cx="795582" cy="100311"/>
          </a:xfrm>
        </p:grpSpPr>
        <p:sp>
          <p:nvSpPr>
            <p:cNvPr name="Freeform 22" id="22"/>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8CBEA"/>
            </a:solidFill>
            <a:ln cap="sq">
              <a:noFill/>
              <a:prstDash val="solid"/>
              <a:miter/>
            </a:ln>
          </p:spPr>
        </p:sp>
        <p:sp>
          <p:nvSpPr>
            <p:cNvPr name="TextBox 23" id="23"/>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9 different scanner models</a:t>
              </a:r>
            </a:p>
          </p:txBody>
        </p:sp>
      </p:grpSp>
      <p:grpSp>
        <p:nvGrpSpPr>
          <p:cNvPr name="Group 24" id="24"/>
          <p:cNvGrpSpPr/>
          <p:nvPr/>
        </p:nvGrpSpPr>
        <p:grpSpPr>
          <a:xfrm rot="0">
            <a:off x="12521230" y="6782638"/>
            <a:ext cx="5559004" cy="700908"/>
            <a:chOff x="0" y="0"/>
            <a:chExt cx="795582" cy="100311"/>
          </a:xfrm>
        </p:grpSpPr>
        <p:sp>
          <p:nvSpPr>
            <p:cNvPr name="Freeform 25" id="25"/>
            <p:cNvSpPr/>
            <p:nvPr/>
          </p:nvSpPr>
          <p:spPr>
            <a:xfrm flipH="false" flipV="false" rot="0">
              <a:off x="0" y="0"/>
              <a:ext cx="795582" cy="100311"/>
            </a:xfrm>
            <a:custGeom>
              <a:avLst/>
              <a:gdLst/>
              <a:ahLst/>
              <a:cxnLst/>
              <a:rect r="r" b="b" t="t" l="l"/>
              <a:pathLst>
                <a:path h="100311" w="795582">
                  <a:moveTo>
                    <a:pt x="23676" y="0"/>
                  </a:moveTo>
                  <a:lnTo>
                    <a:pt x="771906" y="0"/>
                  </a:lnTo>
                  <a:cubicBezTo>
                    <a:pt x="784982" y="0"/>
                    <a:pt x="795582" y="10600"/>
                    <a:pt x="795582" y="23676"/>
                  </a:cubicBezTo>
                  <a:lnTo>
                    <a:pt x="795582" y="76636"/>
                  </a:lnTo>
                  <a:cubicBezTo>
                    <a:pt x="795582" y="82915"/>
                    <a:pt x="793088" y="88937"/>
                    <a:pt x="788648" y="93377"/>
                  </a:cubicBezTo>
                  <a:cubicBezTo>
                    <a:pt x="784208" y="97817"/>
                    <a:pt x="778186" y="100311"/>
                    <a:pt x="771906" y="100311"/>
                  </a:cubicBezTo>
                  <a:lnTo>
                    <a:pt x="23676" y="100311"/>
                  </a:lnTo>
                  <a:cubicBezTo>
                    <a:pt x="10600" y="100311"/>
                    <a:pt x="0" y="89711"/>
                    <a:pt x="0" y="76636"/>
                  </a:cubicBezTo>
                  <a:lnTo>
                    <a:pt x="0" y="23676"/>
                  </a:lnTo>
                  <a:cubicBezTo>
                    <a:pt x="0" y="10600"/>
                    <a:pt x="10600" y="0"/>
                    <a:pt x="23676" y="0"/>
                  </a:cubicBezTo>
                  <a:close/>
                </a:path>
              </a:pathLst>
            </a:custGeom>
            <a:solidFill>
              <a:srgbClr val="B8CBEA"/>
            </a:solidFill>
            <a:ln cap="sq">
              <a:noFill/>
              <a:prstDash val="solid"/>
              <a:miter/>
            </a:ln>
          </p:spPr>
        </p:sp>
        <p:sp>
          <p:nvSpPr>
            <p:cNvPr name="TextBox 26" id="26"/>
            <p:cNvSpPr txBox="true"/>
            <p:nvPr/>
          </p:nvSpPr>
          <p:spPr>
            <a:xfrm>
              <a:off x="0" y="-47625"/>
              <a:ext cx="795582" cy="147936"/>
            </a:xfrm>
            <a:prstGeom prst="rect">
              <a:avLst/>
            </a:prstGeom>
          </p:spPr>
          <p:txBody>
            <a:bodyPr anchor="ctr" rtlCol="false" tIns="50800" lIns="50800" bIns="50800" rIns="50800"/>
            <a:lstStyle/>
            <a:p>
              <a:pPr algn="ctr">
                <a:lnSpc>
                  <a:spcPts val="3716"/>
                </a:lnSpc>
              </a:pPr>
              <a:r>
                <a:rPr lang="en-US" sz="2693" spc="263">
                  <a:solidFill>
                    <a:srgbClr val="05066D"/>
                  </a:solidFill>
                  <a:latin typeface="Montserrat"/>
                  <a:ea typeface="Montserrat"/>
                  <a:cs typeface="Montserrat"/>
                  <a:sym typeface="Montserrat"/>
                </a:rPr>
                <a:t>200 annotated images</a:t>
              </a:r>
            </a:p>
          </p:txBody>
        </p:sp>
      </p:grpSp>
      <p:sp>
        <p:nvSpPr>
          <p:cNvPr name="Freeform 27" id="27"/>
          <p:cNvSpPr/>
          <p:nvPr/>
        </p:nvSpPr>
        <p:spPr>
          <a:xfrm flipH="false" flipV="false" rot="0">
            <a:off x="6479113" y="3433482"/>
            <a:ext cx="5325711" cy="5000842"/>
          </a:xfrm>
          <a:custGeom>
            <a:avLst/>
            <a:gdLst/>
            <a:ahLst/>
            <a:cxnLst/>
            <a:rect r="r" b="b" t="t" l="l"/>
            <a:pathLst>
              <a:path h="5000842" w="5325711">
                <a:moveTo>
                  <a:pt x="0" y="0"/>
                </a:moveTo>
                <a:lnTo>
                  <a:pt x="5325711" y="0"/>
                </a:lnTo>
                <a:lnTo>
                  <a:pt x="5325711" y="5000843"/>
                </a:lnTo>
                <a:lnTo>
                  <a:pt x="0" y="5000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2983204" y="146050"/>
            <a:ext cx="11238833" cy="1660525"/>
          </a:xfrm>
          <a:prstGeom prst="rect">
            <a:avLst/>
          </a:prstGeom>
        </p:spPr>
        <p:txBody>
          <a:bodyPr anchor="t" rtlCol="false" tIns="0" lIns="0" bIns="0" rIns="0">
            <a:spAutoFit/>
          </a:bodyPr>
          <a:lstStyle/>
          <a:p>
            <a:pPr algn="ctr">
              <a:lnSpc>
                <a:spcPts val="7699"/>
              </a:lnSpc>
            </a:pPr>
            <a:r>
              <a:rPr lang="en-US" sz="5499" b="true">
                <a:solidFill>
                  <a:srgbClr val="05066D"/>
                </a:solidFill>
                <a:latin typeface="Montserrat Bold"/>
                <a:ea typeface="Montserrat Bold"/>
                <a:cs typeface="Montserrat Bold"/>
                <a:sym typeface="Montserrat Bold"/>
              </a:rPr>
              <a:t>Dataset</a:t>
            </a:r>
          </a:p>
          <a:p>
            <a:pPr algn="ctr" marL="0" indent="0" lvl="0">
              <a:lnSpc>
                <a:spcPts val="5599"/>
              </a:lnSpc>
              <a:spcBef>
                <a:spcPct val="0"/>
              </a:spcBef>
            </a:pPr>
            <a:r>
              <a:rPr lang="en-US" b="true" sz="3999">
                <a:solidFill>
                  <a:srgbClr val="05066D"/>
                </a:solidFill>
                <a:latin typeface="Montserrat Bold"/>
                <a:ea typeface="Montserrat Bold"/>
                <a:cs typeface="Montserrat Bold"/>
                <a:sym typeface="Montserrat Bold"/>
              </a:rPr>
              <a:t>M&amp;Ms-2 Challenge Dataset</a:t>
            </a:r>
          </a:p>
        </p:txBody>
      </p:sp>
      <p:sp>
        <p:nvSpPr>
          <p:cNvPr name="Freeform 29" id="29"/>
          <p:cNvSpPr/>
          <p:nvPr/>
        </p:nvSpPr>
        <p:spPr>
          <a:xfrm flipH="false" flipV="false" rot="0">
            <a:off x="6481145" y="3433482"/>
            <a:ext cx="5325711" cy="5000842"/>
          </a:xfrm>
          <a:custGeom>
            <a:avLst/>
            <a:gdLst/>
            <a:ahLst/>
            <a:cxnLst/>
            <a:rect r="r" b="b" t="t" l="l"/>
            <a:pathLst>
              <a:path h="5000842" w="5325711">
                <a:moveTo>
                  <a:pt x="0" y="0"/>
                </a:moveTo>
                <a:lnTo>
                  <a:pt x="5325710" y="0"/>
                </a:lnTo>
                <a:lnTo>
                  <a:pt x="5325710" y="5000843"/>
                </a:lnTo>
                <a:lnTo>
                  <a:pt x="0" y="50008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BE6F8"/>
        </a:solidFill>
      </p:bgPr>
    </p:bg>
    <p:spTree>
      <p:nvGrpSpPr>
        <p:cNvPr id="1" name=""/>
        <p:cNvGrpSpPr/>
        <p:nvPr/>
      </p:nvGrpSpPr>
      <p:grpSpPr>
        <a:xfrm>
          <a:off x="0" y="0"/>
          <a:ext cx="0" cy="0"/>
          <a:chOff x="0" y="0"/>
          <a:chExt cx="0" cy="0"/>
        </a:xfrm>
      </p:grpSpPr>
      <p:sp>
        <p:nvSpPr>
          <p:cNvPr name="Freeform 2" id="2"/>
          <p:cNvSpPr/>
          <p:nvPr/>
        </p:nvSpPr>
        <p:spPr>
          <a:xfrm flipH="false" flipV="false" rot="0">
            <a:off x="13763076" y="4006718"/>
            <a:ext cx="4524924" cy="6280282"/>
          </a:xfrm>
          <a:custGeom>
            <a:avLst/>
            <a:gdLst/>
            <a:ahLst/>
            <a:cxnLst/>
            <a:rect r="r" b="b" t="t" l="l"/>
            <a:pathLst>
              <a:path h="6280282" w="4524924">
                <a:moveTo>
                  <a:pt x="0" y="0"/>
                </a:moveTo>
                <a:lnTo>
                  <a:pt x="4524924" y="0"/>
                </a:lnTo>
                <a:lnTo>
                  <a:pt x="4524924" y="6280282"/>
                </a:lnTo>
                <a:lnTo>
                  <a:pt x="0" y="6280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073" y="307432"/>
            <a:ext cx="4745011" cy="4836068"/>
          </a:xfrm>
          <a:custGeom>
            <a:avLst/>
            <a:gdLst/>
            <a:ahLst/>
            <a:cxnLst/>
            <a:rect r="r" b="b" t="t" l="l"/>
            <a:pathLst>
              <a:path h="4836068" w="4745011">
                <a:moveTo>
                  <a:pt x="0" y="0"/>
                </a:moveTo>
                <a:lnTo>
                  <a:pt x="4745012" y="0"/>
                </a:lnTo>
                <a:lnTo>
                  <a:pt x="4745012" y="4836068"/>
                </a:lnTo>
                <a:lnTo>
                  <a:pt x="0" y="4836068"/>
                </a:lnTo>
                <a:lnTo>
                  <a:pt x="0" y="0"/>
                </a:lnTo>
                <a:close/>
              </a:path>
            </a:pathLst>
          </a:custGeom>
          <a:blipFill>
            <a:blip r:embed="rId4"/>
            <a:stretch>
              <a:fillRect l="0" t="0" r="-101321" b="0"/>
            </a:stretch>
          </a:blipFill>
        </p:spPr>
      </p:sp>
      <p:sp>
        <p:nvSpPr>
          <p:cNvPr name="Freeform 4" id="4"/>
          <p:cNvSpPr/>
          <p:nvPr/>
        </p:nvSpPr>
        <p:spPr>
          <a:xfrm flipH="false" flipV="false" rot="0">
            <a:off x="394073" y="5143500"/>
            <a:ext cx="4745011" cy="4836068"/>
          </a:xfrm>
          <a:custGeom>
            <a:avLst/>
            <a:gdLst/>
            <a:ahLst/>
            <a:cxnLst/>
            <a:rect r="r" b="b" t="t" l="l"/>
            <a:pathLst>
              <a:path h="4836068" w="4745011">
                <a:moveTo>
                  <a:pt x="0" y="0"/>
                </a:moveTo>
                <a:lnTo>
                  <a:pt x="4745012" y="0"/>
                </a:lnTo>
                <a:lnTo>
                  <a:pt x="4745012" y="4836068"/>
                </a:lnTo>
                <a:lnTo>
                  <a:pt x="0" y="4836068"/>
                </a:lnTo>
                <a:lnTo>
                  <a:pt x="0" y="0"/>
                </a:lnTo>
                <a:close/>
              </a:path>
            </a:pathLst>
          </a:custGeom>
          <a:blipFill>
            <a:blip r:embed="rId4"/>
            <a:stretch>
              <a:fillRect l="-101321" t="0" r="0" b="0"/>
            </a:stretch>
          </a:blipFill>
        </p:spPr>
      </p:sp>
      <p:sp>
        <p:nvSpPr>
          <p:cNvPr name="Freeform 5" id="5"/>
          <p:cNvSpPr/>
          <p:nvPr/>
        </p:nvSpPr>
        <p:spPr>
          <a:xfrm flipH="true" flipV="true" rot="0">
            <a:off x="5290761" y="8625091"/>
            <a:ext cx="851219" cy="851219"/>
          </a:xfrm>
          <a:custGeom>
            <a:avLst/>
            <a:gdLst/>
            <a:ahLst/>
            <a:cxnLst/>
            <a:rect r="r" b="b" t="t" l="l"/>
            <a:pathLst>
              <a:path h="851219" w="851219">
                <a:moveTo>
                  <a:pt x="851219" y="851219"/>
                </a:moveTo>
                <a:lnTo>
                  <a:pt x="0" y="851219"/>
                </a:lnTo>
                <a:lnTo>
                  <a:pt x="0" y="0"/>
                </a:lnTo>
                <a:lnTo>
                  <a:pt x="851219" y="0"/>
                </a:lnTo>
                <a:lnTo>
                  <a:pt x="851219" y="85121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064118" y="2433510"/>
            <a:ext cx="4847434" cy="3428458"/>
          </a:xfrm>
          <a:custGeom>
            <a:avLst/>
            <a:gdLst/>
            <a:ahLst/>
            <a:cxnLst/>
            <a:rect r="r" b="b" t="t" l="l"/>
            <a:pathLst>
              <a:path h="3428458" w="4847434">
                <a:moveTo>
                  <a:pt x="0" y="0"/>
                </a:moveTo>
                <a:lnTo>
                  <a:pt x="4847435" y="0"/>
                </a:lnTo>
                <a:lnTo>
                  <a:pt x="4847435" y="3428459"/>
                </a:lnTo>
                <a:lnTo>
                  <a:pt x="0" y="34284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838612" y="6290196"/>
            <a:ext cx="7924465" cy="232537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5066D"/>
                </a:solidFill>
                <a:latin typeface="Montserrat"/>
                <a:ea typeface="Montserrat"/>
                <a:cs typeface="Montserrat"/>
                <a:sym typeface="Montserrat"/>
              </a:rPr>
              <a:t>Expert manually annotations.</a:t>
            </a:r>
          </a:p>
          <a:p>
            <a:pPr algn="l" marL="474981" indent="-237491" lvl="1">
              <a:lnSpc>
                <a:spcPts val="3080"/>
              </a:lnSpc>
              <a:buFont typeface="Arial"/>
              <a:buChar char="•"/>
            </a:pPr>
            <a:r>
              <a:rPr lang="en-US" sz="2200">
                <a:solidFill>
                  <a:srgbClr val="05066D"/>
                </a:solidFill>
                <a:latin typeface="Montserrat"/>
                <a:ea typeface="Montserrat"/>
                <a:cs typeface="Montserrat"/>
                <a:sym typeface="Montserrat"/>
              </a:rPr>
              <a:t>Focused on </a:t>
            </a:r>
            <a:r>
              <a:rPr lang="en-US" b="true" sz="2200">
                <a:solidFill>
                  <a:srgbClr val="05066D"/>
                </a:solidFill>
                <a:latin typeface="Montserrat Bold"/>
                <a:ea typeface="Montserrat Bold"/>
                <a:cs typeface="Montserrat Bold"/>
                <a:sym typeface="Montserrat Bold"/>
              </a:rPr>
              <a:t>end-diastolic</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ED</a:t>
            </a:r>
            <a:r>
              <a:rPr lang="en-US" sz="2200">
                <a:solidFill>
                  <a:srgbClr val="05066D"/>
                </a:solidFill>
                <a:latin typeface="Montserrat"/>
                <a:ea typeface="Montserrat"/>
                <a:cs typeface="Montserrat"/>
                <a:sym typeface="Montserrat"/>
              </a:rPr>
              <a:t>) &amp; </a:t>
            </a:r>
            <a:r>
              <a:rPr lang="en-US" b="true" sz="2200">
                <a:solidFill>
                  <a:srgbClr val="05066D"/>
                </a:solidFill>
                <a:latin typeface="Montserrat Bold"/>
                <a:ea typeface="Montserrat Bold"/>
                <a:cs typeface="Montserrat Bold"/>
                <a:sym typeface="Montserrat Bold"/>
              </a:rPr>
              <a:t>end-systolic</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ES</a:t>
            </a:r>
            <a:r>
              <a:rPr lang="en-US" sz="2200">
                <a:solidFill>
                  <a:srgbClr val="05066D"/>
                </a:solidFill>
                <a:latin typeface="Montserrat"/>
                <a:ea typeface="Montserrat"/>
                <a:cs typeface="Montserrat"/>
                <a:sym typeface="Montserrat"/>
              </a:rPr>
              <a:t>) phases in short-axis views, targeting: </a:t>
            </a:r>
            <a:r>
              <a:rPr lang="en-US" b="true" sz="2200">
                <a:solidFill>
                  <a:srgbClr val="05066D"/>
                </a:solidFill>
                <a:latin typeface="Montserrat Bold"/>
                <a:ea typeface="Montserrat Bold"/>
                <a:cs typeface="Montserrat Bold"/>
                <a:sym typeface="Montserrat Bold"/>
              </a:rPr>
              <a:t>Left Ventricle</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LV</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Right Ventricle</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RV</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Myocardium</a:t>
            </a:r>
            <a:r>
              <a:rPr lang="en-US" sz="2200">
                <a:solidFill>
                  <a:srgbClr val="05066D"/>
                </a:solidFill>
                <a:latin typeface="Montserrat"/>
                <a:ea typeface="Montserrat"/>
                <a:cs typeface="Montserrat"/>
                <a:sym typeface="Montserrat"/>
              </a:rPr>
              <a:t> (</a:t>
            </a:r>
            <a:r>
              <a:rPr lang="en-US" b="true" sz="2200">
                <a:solidFill>
                  <a:srgbClr val="05066D"/>
                </a:solidFill>
                <a:latin typeface="Montserrat Bold"/>
                <a:ea typeface="Montserrat Bold"/>
                <a:cs typeface="Montserrat Bold"/>
                <a:sym typeface="Montserrat Bold"/>
              </a:rPr>
              <a:t>MYO</a:t>
            </a:r>
            <a:r>
              <a:rPr lang="en-US" sz="2200">
                <a:solidFill>
                  <a:srgbClr val="05066D"/>
                </a:solidFill>
                <a:latin typeface="Montserrat"/>
                <a:ea typeface="Montserrat"/>
                <a:cs typeface="Montserrat"/>
                <a:sym typeface="Montserrat"/>
              </a:rPr>
              <a:t>).</a:t>
            </a:r>
          </a:p>
          <a:p>
            <a:pPr algn="l" marL="474981" indent="-237491" lvl="1">
              <a:lnSpc>
                <a:spcPts val="3080"/>
              </a:lnSpc>
              <a:buFont typeface="Arial"/>
              <a:buChar char="•"/>
            </a:pPr>
            <a:r>
              <a:rPr lang="en-US" sz="2200">
                <a:solidFill>
                  <a:srgbClr val="05066D"/>
                </a:solidFill>
                <a:latin typeface="Montserrat"/>
                <a:ea typeface="Montserrat"/>
                <a:cs typeface="Montserrat"/>
                <a:sym typeface="Montserrat"/>
              </a:rPr>
              <a:t>Followed the ACDC Challenge SOP for uniformity and accuracy across all annotations.</a:t>
            </a:r>
          </a:p>
        </p:txBody>
      </p:sp>
      <p:sp>
        <p:nvSpPr>
          <p:cNvPr name="TextBox 8" id="8"/>
          <p:cNvSpPr txBox="true"/>
          <p:nvPr/>
        </p:nvSpPr>
        <p:spPr>
          <a:xfrm rot="0">
            <a:off x="5716371" y="478742"/>
            <a:ext cx="11542929" cy="1543051"/>
          </a:xfrm>
          <a:prstGeom prst="rect">
            <a:avLst/>
          </a:prstGeom>
        </p:spPr>
        <p:txBody>
          <a:bodyPr anchor="t" rtlCol="false" tIns="0" lIns="0" bIns="0" rIns="0">
            <a:spAutoFit/>
          </a:bodyPr>
          <a:lstStyle/>
          <a:p>
            <a:pPr algn="ctr">
              <a:lnSpc>
                <a:spcPts val="6299"/>
              </a:lnSpc>
            </a:pPr>
            <a:r>
              <a:rPr lang="en-US" sz="4499" b="true">
                <a:solidFill>
                  <a:srgbClr val="05066D"/>
                </a:solidFill>
                <a:latin typeface="Montserrat Bold"/>
                <a:ea typeface="Montserrat Bold"/>
                <a:cs typeface="Montserrat Bold"/>
                <a:sym typeface="Montserrat Bold"/>
              </a:rPr>
              <a:t>Standard Operating Procedure </a:t>
            </a:r>
          </a:p>
          <a:p>
            <a:pPr algn="ctr" marL="0" indent="0" lvl="0">
              <a:lnSpc>
                <a:spcPts val="6299"/>
              </a:lnSpc>
              <a:spcBef>
                <a:spcPct val="0"/>
              </a:spcBef>
            </a:pPr>
            <a:r>
              <a:rPr lang="en-US" b="true" sz="4499">
                <a:solidFill>
                  <a:srgbClr val="05066D"/>
                </a:solidFill>
                <a:latin typeface="Montserrat Bold"/>
                <a:ea typeface="Montserrat Bold"/>
                <a:cs typeface="Montserrat Bold"/>
                <a:sym typeface="Montserrat Bold"/>
              </a:rPr>
              <a:t>for Cardiac MRI Annotation</a:t>
            </a:r>
          </a:p>
        </p:txBody>
      </p:sp>
      <p:sp>
        <p:nvSpPr>
          <p:cNvPr name="TextBox 9" id="9"/>
          <p:cNvSpPr txBox="true"/>
          <p:nvPr/>
        </p:nvSpPr>
        <p:spPr>
          <a:xfrm rot="0">
            <a:off x="5356989" y="9446168"/>
            <a:ext cx="8283846" cy="533400"/>
          </a:xfrm>
          <a:prstGeom prst="rect">
            <a:avLst/>
          </a:prstGeom>
        </p:spPr>
        <p:txBody>
          <a:bodyPr anchor="t" rtlCol="false" tIns="0" lIns="0" bIns="0" rIns="0">
            <a:spAutoFit/>
          </a:bodyPr>
          <a:lstStyle/>
          <a:p>
            <a:pPr algn="just">
              <a:lnSpc>
                <a:spcPts val="2100"/>
              </a:lnSpc>
              <a:spcBef>
                <a:spcPct val="0"/>
              </a:spcBef>
            </a:pPr>
            <a:r>
              <a:rPr lang="en-US" sz="1500">
                <a:solidFill>
                  <a:srgbClr val="000000"/>
                </a:solidFill>
                <a:latin typeface="Montserrat"/>
                <a:ea typeface="Montserrat"/>
                <a:cs typeface="Montserrat"/>
                <a:sym typeface="Montserrat"/>
              </a:rPr>
              <a:t>Sample images from dataset representing LA and SA in End-Diastole and End-Systole. Red, Yellow and Blue areas in Ground Truth shows LV, RV, and MYO respectively</a:t>
            </a:r>
          </a:p>
        </p:txBody>
      </p:sp>
      <p:sp>
        <p:nvSpPr>
          <p:cNvPr name="TextBox 10" id="10"/>
          <p:cNvSpPr txBox="true"/>
          <p:nvPr/>
        </p:nvSpPr>
        <p:spPr>
          <a:xfrm rot="0">
            <a:off x="10613634" y="2687366"/>
            <a:ext cx="2693045"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DFDFD"/>
                </a:solidFill>
                <a:latin typeface="Montserrat Bold"/>
                <a:ea typeface="Montserrat Bold"/>
                <a:cs typeface="Montserrat Bold"/>
                <a:sym typeface="Montserrat Bold"/>
              </a:rPr>
              <a:t>Image Selection</a:t>
            </a:r>
          </a:p>
        </p:txBody>
      </p:sp>
      <p:sp>
        <p:nvSpPr>
          <p:cNvPr name="TextBox 11" id="11"/>
          <p:cNvSpPr txBox="true"/>
          <p:nvPr/>
        </p:nvSpPr>
        <p:spPr>
          <a:xfrm rot="0">
            <a:off x="10424548" y="3922315"/>
            <a:ext cx="3071217"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DFDFD"/>
                </a:solidFill>
                <a:latin typeface="Montserrat Bold"/>
                <a:ea typeface="Montserrat Bold"/>
                <a:cs typeface="Montserrat Bold"/>
                <a:sym typeface="Montserrat Bold"/>
              </a:rPr>
              <a:t>Expert Annotation</a:t>
            </a:r>
          </a:p>
        </p:txBody>
      </p:sp>
      <p:sp>
        <p:nvSpPr>
          <p:cNvPr name="TextBox 12" id="12"/>
          <p:cNvSpPr txBox="true"/>
          <p:nvPr/>
        </p:nvSpPr>
        <p:spPr>
          <a:xfrm rot="0">
            <a:off x="10551095" y="5078950"/>
            <a:ext cx="2780109" cy="412750"/>
          </a:xfrm>
          <a:prstGeom prst="rect">
            <a:avLst/>
          </a:prstGeom>
        </p:spPr>
        <p:txBody>
          <a:bodyPr anchor="t" rtlCol="false" tIns="0" lIns="0" bIns="0" rIns="0">
            <a:spAutoFit/>
          </a:bodyPr>
          <a:lstStyle/>
          <a:p>
            <a:pPr algn="ctr">
              <a:lnSpc>
                <a:spcPts val="3499"/>
              </a:lnSpc>
              <a:spcBef>
                <a:spcPct val="0"/>
              </a:spcBef>
            </a:pPr>
            <a:r>
              <a:rPr lang="en-US" b="true" sz="2499">
                <a:solidFill>
                  <a:srgbClr val="FDFDFD"/>
                </a:solidFill>
                <a:latin typeface="Montserrat Bold"/>
                <a:ea typeface="Montserrat Bold"/>
                <a:cs typeface="Montserrat Bold"/>
                <a:sym typeface="Montserrat Bold"/>
              </a:rPr>
              <a:t>SOP Compliance</a:t>
            </a:r>
          </a:p>
        </p:txBody>
      </p:sp>
      <p:sp>
        <p:nvSpPr>
          <p:cNvPr name="TextBox 13" id="13"/>
          <p:cNvSpPr txBox="true"/>
          <p:nvPr/>
        </p:nvSpPr>
        <p:spPr>
          <a:xfrm rot="0">
            <a:off x="9580758" y="2658791"/>
            <a:ext cx="157311" cy="538936"/>
          </a:xfrm>
          <a:prstGeom prst="rect">
            <a:avLst/>
          </a:prstGeom>
        </p:spPr>
        <p:txBody>
          <a:bodyPr anchor="t" rtlCol="false" tIns="0" lIns="0" bIns="0" rIns="0">
            <a:spAutoFit/>
          </a:bodyPr>
          <a:lstStyle/>
          <a:p>
            <a:pPr algn="ctr">
              <a:lnSpc>
                <a:spcPts val="4419"/>
              </a:lnSpc>
              <a:spcBef>
                <a:spcPct val="0"/>
              </a:spcBef>
            </a:pPr>
            <a:r>
              <a:rPr lang="en-US" b="true" sz="3157">
                <a:solidFill>
                  <a:srgbClr val="05066D"/>
                </a:solidFill>
                <a:latin typeface="Montserrat Bold"/>
                <a:ea typeface="Montserrat Bold"/>
                <a:cs typeface="Montserrat Bold"/>
                <a:sym typeface="Montserrat Bold"/>
              </a:rPr>
              <a:t>1</a:t>
            </a:r>
          </a:p>
        </p:txBody>
      </p:sp>
      <p:sp>
        <p:nvSpPr>
          <p:cNvPr name="TextBox 14" id="14"/>
          <p:cNvSpPr txBox="true"/>
          <p:nvPr/>
        </p:nvSpPr>
        <p:spPr>
          <a:xfrm rot="0">
            <a:off x="9541095" y="3844934"/>
            <a:ext cx="236637" cy="538936"/>
          </a:xfrm>
          <a:prstGeom prst="rect">
            <a:avLst/>
          </a:prstGeom>
        </p:spPr>
        <p:txBody>
          <a:bodyPr anchor="t" rtlCol="false" tIns="0" lIns="0" bIns="0" rIns="0">
            <a:spAutoFit/>
          </a:bodyPr>
          <a:lstStyle/>
          <a:p>
            <a:pPr algn="ctr">
              <a:lnSpc>
                <a:spcPts val="4419"/>
              </a:lnSpc>
              <a:spcBef>
                <a:spcPct val="0"/>
              </a:spcBef>
            </a:pPr>
            <a:r>
              <a:rPr lang="en-US" b="true" sz="3157">
                <a:solidFill>
                  <a:srgbClr val="05066D"/>
                </a:solidFill>
                <a:latin typeface="Montserrat Bold"/>
                <a:ea typeface="Montserrat Bold"/>
                <a:cs typeface="Montserrat Bold"/>
                <a:sym typeface="Montserrat Bold"/>
              </a:rPr>
              <a:t>2</a:t>
            </a:r>
          </a:p>
        </p:txBody>
      </p:sp>
      <p:sp>
        <p:nvSpPr>
          <p:cNvPr name="TextBox 15" id="15"/>
          <p:cNvSpPr txBox="true"/>
          <p:nvPr/>
        </p:nvSpPr>
        <p:spPr>
          <a:xfrm rot="0">
            <a:off x="9501060" y="5001570"/>
            <a:ext cx="237381" cy="538936"/>
          </a:xfrm>
          <a:prstGeom prst="rect">
            <a:avLst/>
          </a:prstGeom>
        </p:spPr>
        <p:txBody>
          <a:bodyPr anchor="t" rtlCol="false" tIns="0" lIns="0" bIns="0" rIns="0">
            <a:spAutoFit/>
          </a:bodyPr>
          <a:lstStyle/>
          <a:p>
            <a:pPr algn="ctr">
              <a:lnSpc>
                <a:spcPts val="4419"/>
              </a:lnSpc>
              <a:spcBef>
                <a:spcPct val="0"/>
              </a:spcBef>
            </a:pPr>
            <a:r>
              <a:rPr lang="en-US" b="true" sz="3157">
                <a:solidFill>
                  <a:srgbClr val="05066D"/>
                </a:solidFill>
                <a:latin typeface="Montserrat Bold"/>
                <a:ea typeface="Montserrat Bold"/>
                <a:cs typeface="Montserrat Bold"/>
                <a:sym typeface="Montserrat Bold"/>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DAGT0sD4h50</dc:identifier>
  <dcterms:modified xsi:type="dcterms:W3CDTF">2011-08-01T06:04:30Z</dcterms:modified>
  <cp:revision>1</cp:revision>
  <dc:title>medical center</dc:title>
</cp:coreProperties>
</file>